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9.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media/image30.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 id="2147483794" r:id="rId5"/>
    <p:sldMasterId id="2147483830" r:id="rId6"/>
    <p:sldMasterId id="2147483878" r:id="rId7"/>
    <p:sldMasterId id="2147483900" r:id="rId8"/>
    <p:sldMasterId id="2147483925" r:id="rId9"/>
    <p:sldMasterId id="2147483976" r:id="rId10"/>
    <p:sldMasterId id="2147484003" r:id="rId11"/>
    <p:sldMasterId id="2147484040" r:id="rId12"/>
    <p:sldMasterId id="2147484080" r:id="rId13"/>
  </p:sldMasterIdLst>
  <p:notesMasterIdLst>
    <p:notesMasterId r:id="rId44"/>
  </p:notesMasterIdLst>
  <p:sldIdLst>
    <p:sldId id="4570" r:id="rId14"/>
    <p:sldId id="5171" r:id="rId15"/>
    <p:sldId id="5154" r:id="rId16"/>
    <p:sldId id="5155" r:id="rId17"/>
    <p:sldId id="5156" r:id="rId18"/>
    <p:sldId id="5157" r:id="rId19"/>
    <p:sldId id="5194" r:id="rId20"/>
    <p:sldId id="5180" r:id="rId21"/>
    <p:sldId id="5181" r:id="rId22"/>
    <p:sldId id="5182" r:id="rId23"/>
    <p:sldId id="5183" r:id="rId24"/>
    <p:sldId id="5196" r:id="rId25"/>
    <p:sldId id="5179" r:id="rId26"/>
    <p:sldId id="5197" r:id="rId27"/>
    <p:sldId id="5198" r:id="rId28"/>
    <p:sldId id="5184" r:id="rId29"/>
    <p:sldId id="4678" r:id="rId30"/>
    <p:sldId id="5159" r:id="rId31"/>
    <p:sldId id="1965" r:id="rId32"/>
    <p:sldId id="5189" r:id="rId33"/>
    <p:sldId id="5191" r:id="rId34"/>
    <p:sldId id="5192" r:id="rId35"/>
    <p:sldId id="5193" r:id="rId36"/>
    <p:sldId id="5195" r:id="rId37"/>
    <p:sldId id="5188" r:id="rId38"/>
    <p:sldId id="5167" r:id="rId39"/>
    <p:sldId id="5172" r:id="rId40"/>
    <p:sldId id="5169" r:id="rId41"/>
    <p:sldId id="5186" r:id="rId42"/>
    <p:sldId id="206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B44F65-D6A9-36F9-2F0C-227AD4362860}" name="John Tweddle" initials="JT" userId="S::j.tweddle@nhm.ac.uk::89ef0861-96e0-43ed-9017-1f2fd3248ab6" providerId="AD"/>
  <p188:author id="{37E80C7F-674D-0E00-F0A2-22DF978295AD}" name="Cassie Emanuel" initials="CE" userId="S::c.emanuel@nhm.ac.uk::879c3149-c60a-4139-9b74-560bc0bf2b18" providerId="AD"/>
  <p188:author id="{8D4FCED4-E3A8-921F-9C2F-4629E2516233}" name="Ed Baker" initials="EB" userId="S::edward.baker@nhm.ac.uk::a05e8396-b309-4a6c-88e2-347222cccd73" providerId="AD"/>
  <p188:author id="{61ADCCD7-21F6-4044-8E58-95AD46A8A5CC}" name="Rachel Simpson" initials="RS" userId="S::rachel.simpson@nhm.ac.uk::c36940d7-c934-4a22-966b-a206f19afe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50B2C-355C-4109-9FB6-0E1DF342FDD6}" v="44" dt="2024-09-04T01:09:50.1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1" autoAdjust="0"/>
    <p:restoredTop sz="94660"/>
  </p:normalViewPr>
  <p:slideViewPr>
    <p:cSldViewPr snapToGrid="0">
      <p:cViewPr varScale="1">
        <p:scale>
          <a:sx n="70" d="100"/>
          <a:sy n="70" d="100"/>
        </p:scale>
        <p:origin x="72" y="22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viewProps" Target="viewProps.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4E6E2-8B7C-49AE-8C73-2837D3ADAC3D}" type="datetimeFigureOut">
              <a:rPr lang="en-GB" smtClean="0"/>
              <a:t>03/09/2024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91003-F39F-4F8D-8679-EDC059FD2CB3}" type="slidenum">
              <a:rPr lang="en-GB" smtClean="0"/>
              <a:t>‹#›</a:t>
            </a:fld>
            <a:endParaRPr lang="en-GB"/>
          </a:p>
        </p:txBody>
      </p:sp>
    </p:spTree>
    <p:extLst>
      <p:ext uri="{BB962C8B-B14F-4D97-AF65-F5344CB8AC3E}">
        <p14:creationId xmlns:p14="http://schemas.microsoft.com/office/powerpoint/2010/main" val="280118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latin typeface="Arial"/>
                <a:cs typeface="Arial"/>
              </a:rPr>
              <a:t>Good afternoon and thank you for joining us for this session in which we’ll introduce some of the ways that we’re developing and employing digital technologies to monitor and support recovery of the UK’s urban nature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1D48-67C1-2C40-9E87-799BE93353B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0583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Another example of how we’re building on our on-site research is community or participative science</a:t>
            </a: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endParaRPr lang="en-GB"/>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Here where we’re actively using digital tech to connect people with their local urban nature and engage audiences in scientific research using a familiar device – their mobile phone.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a:cs typeface="Segoe UI" panose="020B0502040204020203" pitchFamily="34" charset="0"/>
              </a:rPr>
              <a:t>Open to all, but a</a:t>
            </a:r>
            <a:r>
              <a:rPr kumimoji="0" lang="en-GB" sz="1200" b="0" i="0" u="none" strike="noStrike" kern="1200" cap="none" spc="0" normalizeH="0" baseline="0" noProof="0" err="1">
                <a:ln>
                  <a:noFill/>
                </a:ln>
                <a:solidFill>
                  <a:schemeClr val="tx1"/>
                </a:solidFill>
                <a:effectLst/>
                <a:uLnTx/>
                <a:uFillTx/>
                <a:latin typeface="Arial" panose="020B0604020202020204"/>
                <a:ea typeface="+mn-ea"/>
                <a:cs typeface="Segoe UI" panose="020B0502040204020203" pitchFamily="34" charset="0"/>
              </a:rPr>
              <a:t>ims</a:t>
            </a:r>
            <a:r>
              <a:rPr kumimoji="0" lang="en-GB" sz="1200" b="0" i="0" u="none" strike="noStrike" kern="1200" cap="none" spc="0" normalizeH="0" baseline="0" noProof="0">
                <a:ln>
                  <a:noFill/>
                </a:ln>
                <a:solidFill>
                  <a:schemeClr val="tx1"/>
                </a:solidFill>
                <a:effectLst/>
                <a:uLnTx/>
                <a:uFillTx/>
                <a:latin typeface="Arial" panose="020B0604020202020204"/>
                <a:ea typeface="+mn-ea"/>
                <a:cs typeface="Segoe UI" panose="020B0502040204020203" pitchFamily="34" charset="0"/>
              </a:rPr>
              <a:t> to empower young people by focusing on their interests, </a:t>
            </a:r>
            <a:r>
              <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curiosity and concerns – co-designed with school pupils </a:t>
            </a:r>
            <a:r>
              <a:rPr kumimoji="0" lang="en-US" sz="1200" b="0" i="0" u="none" strike="noStrike" kern="1200" cap="none" spc="0" normalizeH="0" baseline="0" noProof="0">
                <a:ln>
                  <a:noFill/>
                </a:ln>
                <a:effectLst/>
                <a:uLnTx/>
                <a:uFillTx/>
                <a:latin typeface="Arial" panose="020B0604020202020204" pitchFamily="34" charset="0"/>
                <a:cs typeface="Arial" panose="020B0604020202020204" pitchFamily="34" charset="0"/>
              </a:rPr>
              <a:t>“How can we make roads better for nature?”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defRPr/>
            </a:pPr>
            <a:r>
              <a:rPr lang="en-GB" sz="1200">
                <a:solidFill>
                  <a:schemeClr val="tx1"/>
                </a:solidFill>
                <a:effectLst/>
                <a:latin typeface="Arial" panose="020B0604020202020204" pitchFamily="34" charset="0"/>
                <a:ea typeface="Calibri" panose="020F0502020204030204" pitchFamily="34" charset="0"/>
                <a:cs typeface="Arial" panose="020B0604020202020204" pitchFamily="34" charset="0"/>
              </a:rPr>
              <a:t>Human-made noise can cause behavioural and physiological changes in animals  </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First study to look at impact of road noise on insects - at scale - in the UK</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56,000 participants in activities in 2023</a:t>
            </a:r>
          </a:p>
        </p:txBody>
      </p:sp>
      <p:sp>
        <p:nvSpPr>
          <p:cNvPr id="4" name="Slide Number Placeholder 3"/>
          <p:cNvSpPr>
            <a:spLocks noGrp="1"/>
          </p:cNvSpPr>
          <p:nvPr>
            <p:ph type="sldNum" sz="quarter" idx="5"/>
          </p:nvPr>
        </p:nvSpPr>
        <p:spPr/>
        <p:txBody>
          <a:bodyPr/>
          <a:lstStyle/>
          <a:p>
            <a:fld id="{A4F91003-F39F-4F8D-8679-EDC059FD2CB3}" type="slidenum">
              <a:rPr lang="en-GB" smtClean="0"/>
              <a:t>17</a:t>
            </a:fld>
            <a:endParaRPr lang="en-GB"/>
          </a:p>
        </p:txBody>
      </p:sp>
    </p:spTree>
    <p:extLst>
      <p:ext uri="{BB962C8B-B14F-4D97-AF65-F5344CB8AC3E}">
        <p14:creationId xmlns:p14="http://schemas.microsoft.com/office/powerpoint/2010/main" val="220387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through sensor network and how it can be used by others, plus how it is a model that can be extended at other locations</a:t>
            </a:r>
          </a:p>
        </p:txBody>
      </p:sp>
      <p:sp>
        <p:nvSpPr>
          <p:cNvPr id="4" name="Slide Number Placeholder 3"/>
          <p:cNvSpPr>
            <a:spLocks noGrp="1"/>
          </p:cNvSpPr>
          <p:nvPr>
            <p:ph type="sldNum" sz="quarter" idx="5"/>
          </p:nvPr>
        </p:nvSpPr>
        <p:spPr/>
        <p:txBody>
          <a:bodyPr/>
          <a:lstStyle/>
          <a:p>
            <a:fld id="{A4F91003-F39F-4F8D-8679-EDC059FD2CB3}" type="slidenum">
              <a:rPr lang="en-GB" smtClean="0"/>
              <a:t>19</a:t>
            </a:fld>
            <a:endParaRPr lang="en-GB"/>
          </a:p>
        </p:txBody>
      </p:sp>
    </p:spTree>
    <p:extLst>
      <p:ext uri="{BB962C8B-B14F-4D97-AF65-F5344CB8AC3E}">
        <p14:creationId xmlns:p14="http://schemas.microsoft.com/office/powerpoint/2010/main" val="351126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0E94A5-E865-479E-B1A6-4D1D0FCE9602}" type="slidenum">
              <a:rPr lang="en-GB" smtClean="0"/>
              <a:t>30</a:t>
            </a:fld>
            <a:endParaRPr lang="en-GB"/>
          </a:p>
        </p:txBody>
      </p:sp>
    </p:spTree>
    <p:extLst>
      <p:ext uri="{BB962C8B-B14F-4D97-AF65-F5344CB8AC3E}">
        <p14:creationId xmlns:p14="http://schemas.microsoft.com/office/powerpoint/2010/main" val="141650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3F1-BB3B-73E4-B39F-107CD5826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07958CB-536C-BBF0-48D5-DEB0CE026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034D15-0203-1422-CC15-23119B88D443}"/>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1221C665-49BE-E6C1-55F4-177A3F19FB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691EA4-2D28-7619-4CEF-2075024FA03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964682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E1A8-B1EF-81DF-171E-E1E2C137D0F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C215A1-4698-633C-140D-8FBAB902A4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D77B8F-FEC7-E776-03D4-84FA3B01DA80}"/>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9F04909F-435C-58B0-1D19-8EF5F18E09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8DF41F-6164-6723-86C7-5B21B07BE7E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2932558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221793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2841653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229284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68376994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511665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936046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244753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477696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1258212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90280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C96FC7-9288-3A75-1F22-1AA6F6C211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B0AC38-B041-CC01-1604-F92897E990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C944B3-8D93-91A4-0EF6-DA47629EB273}"/>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00236F8E-EA43-8BB7-C53E-52F2E60E75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676D54-78AC-E3D0-224F-EFB147C4E41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479842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095948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436315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2222388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104508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42298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744127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705549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32898386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815601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40873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0275135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507430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3431986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286777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804703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563446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20219435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380261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3708452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1437115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37584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23771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996082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800271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119072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5779142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29552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520102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953409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6711132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8441829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647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35254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580308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354443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3058588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Tree>
    <p:extLst>
      <p:ext uri="{BB962C8B-B14F-4D97-AF65-F5344CB8AC3E}">
        <p14:creationId xmlns:p14="http://schemas.microsoft.com/office/powerpoint/2010/main" val="380370427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69760812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236632609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080608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9" y="614013"/>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91"/>
            <a:ext cx="4117755" cy="3775476"/>
          </a:xfrm>
        </p:spPr>
        <p:txBody>
          <a:bodyPr/>
          <a:lstStyle>
            <a:lvl1pPr marL="0" indent="0">
              <a:buNone/>
              <a:defRPr sz="2133"/>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D85263E-59AC-FE42-813C-97EA972D50FF}" type="datetime1">
              <a:rPr lang="en-GB" smtClean="0"/>
              <a:t>03/09/2024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6841536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E07B8DF-0D7A-F44C-9B59-DE4A1B0A6F4C}" type="datetime1">
              <a:rPr lang="en-GB" smtClean="0"/>
              <a:t>03/09/2024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94630614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Slide Gre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74821995-E5A0-174B-A61B-9C90675BD0D1}" type="datetime1">
              <a:rPr lang="en-GB" smtClean="0"/>
              <a:t>03/09/2024</a:t>
            </a:fld>
            <a:endParaRPr lang="en-GB"/>
          </a:p>
        </p:txBody>
      </p:sp>
    </p:spTree>
    <p:extLst>
      <p:ext uri="{BB962C8B-B14F-4D97-AF65-F5344CB8AC3E}">
        <p14:creationId xmlns:p14="http://schemas.microsoft.com/office/powerpoint/2010/main" val="3868274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171182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endParaRPr lang="en-GB"/>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18356892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62770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639CD85-35E0-6B48-AB82-CCD067280D60}" type="datetime1">
              <a:rPr lang="en-US" smtClean="0"/>
              <a:t>9/3/2024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077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1B68CCC-B443-1058-3149-C1072780D477}"/>
              </a:ext>
            </a:extLst>
          </p:cNvPr>
          <p:cNvSpPr>
            <a:spLocks noGrp="1"/>
          </p:cNvSpPr>
          <p:nvPr>
            <p:ph type="title"/>
          </p:nvPr>
        </p:nvSpPr>
        <p:spPr/>
        <p:txBody>
          <a:bodyPr/>
          <a:lstStyle/>
          <a:p>
            <a:r>
              <a:rPr lang="en-GB"/>
              <a:t>Click to edit Master title style</a:t>
            </a:r>
            <a:endParaRPr lang="en-US"/>
          </a:p>
        </p:txBody>
      </p:sp>
      <p:sp>
        <p:nvSpPr>
          <p:cNvPr id="15" name="Date Placeholder 14">
            <a:extLst>
              <a:ext uri="{FF2B5EF4-FFF2-40B4-BE49-F238E27FC236}">
                <a16:creationId xmlns:a16="http://schemas.microsoft.com/office/drawing/2014/main" id="{5DDA547D-5103-10A6-ED92-777BEC3B61E7}"/>
              </a:ext>
            </a:extLst>
          </p:cNvPr>
          <p:cNvSpPr>
            <a:spLocks noGrp="1"/>
          </p:cNvSpPr>
          <p:nvPr>
            <p:ph type="dt" sz="half" idx="10"/>
          </p:nvPr>
        </p:nvSpPr>
        <p:spPr/>
        <p:txBody>
          <a:bodyPr/>
          <a:lstStyle/>
          <a:p>
            <a:fld id="{D5FF7498-417D-4745-9CAD-8718DE78FE52}" type="datetime1">
              <a:rPr lang="en-US" smtClean="0"/>
              <a:t>9/3/2024</a:t>
            </a:fld>
            <a:endParaRPr lang="en-US"/>
          </a:p>
        </p:txBody>
      </p:sp>
      <p:sp>
        <p:nvSpPr>
          <p:cNvPr id="16" name="Footer Placeholder 15">
            <a:extLst>
              <a:ext uri="{FF2B5EF4-FFF2-40B4-BE49-F238E27FC236}">
                <a16:creationId xmlns:a16="http://schemas.microsoft.com/office/drawing/2014/main" id="{CB970029-CBA3-6E55-59D9-2730286E0205}"/>
              </a:ext>
            </a:extLst>
          </p:cNvPr>
          <p:cNvSpPr>
            <a:spLocks noGrp="1"/>
          </p:cNvSpPr>
          <p:nvPr>
            <p:ph type="ftr" sz="quarter" idx="11"/>
          </p:nvPr>
        </p:nvSpPr>
        <p:spPr/>
        <p:txBody>
          <a:bodyPr/>
          <a:lstStyle/>
          <a:p>
            <a:endParaRPr lang="en-US"/>
          </a:p>
        </p:txBody>
      </p:sp>
      <p:sp>
        <p:nvSpPr>
          <p:cNvPr id="17" name="Slide Number Placeholder 16">
            <a:extLst>
              <a:ext uri="{FF2B5EF4-FFF2-40B4-BE49-F238E27FC236}">
                <a16:creationId xmlns:a16="http://schemas.microsoft.com/office/drawing/2014/main" id="{792AE761-D0A0-D715-85AE-9C8803F95709}"/>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8820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5153E044-E072-2B4E-BFFC-0146FA9B6FE7}" type="datetime1">
              <a:rPr lang="en-US" smtClean="0"/>
              <a:t>9/3/2024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85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7A9F4E3B-1942-C04A-96ED-CBB9A376700D}" type="datetime1">
              <a:rPr lang="en-US" smtClean="0"/>
              <a:t>9/3/2024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441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E4D2FC72-B011-5D4E-9FDD-F83A5ADE7E91}" type="datetime1">
              <a:rPr lang="en-US" smtClean="0"/>
              <a:t>9/3/2024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3912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A34E3C5-330F-2D40-943B-5649E099AC77}" type="datetime1">
              <a:rPr lang="en-US" smtClean="0"/>
              <a:t>9/3/2024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5252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6B53A37-3933-324D-9550-C146DAD2C6AB}" type="datetime1">
              <a:rPr lang="en-US" smtClean="0"/>
              <a:t>9/3/2024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42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BB6A92C4-3991-4546-B9BF-0AD738BD844B}" type="datetime1">
              <a:rPr lang="en-US" smtClean="0"/>
              <a:t>9/3/2024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01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30055684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4FE6CE57-CAF1-8B4B-BA5C-873ED0224EE8}" type="datetime1">
              <a:rPr lang="en-US" smtClean="0"/>
              <a:t>9/3/2024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28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95AC19C-C017-E94D-AC73-02AE4505C559}" type="datetime1">
              <a:rPr lang="en-US" smtClean="0"/>
              <a:t>9/3/2024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7658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86347AFF-B9A3-6640-9520-00F78D684E19}" type="datetime1">
              <a:rPr lang="en-US" smtClean="0"/>
              <a:t>9/3/2024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183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27B8B273-0362-A44A-83F8-7BEB07154301}" type="datetime1">
              <a:rPr lang="en-US" smtClean="0"/>
              <a:t>9/3/2024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5271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8BB4287B-3925-EE4E-A3E2-A2570EAE5FFA}" type="datetime1">
              <a:rPr lang="en-US" smtClean="0"/>
              <a:t>9/3/2024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4217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6303F300-2884-444D-96BE-BD244C2A9EDC}" type="datetime1">
              <a:rPr lang="en-US" smtClean="0"/>
              <a:t>9/3/2024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5538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06907D3A-B643-F84A-A5E5-214B6BB7EB1C}" type="datetime1">
              <a:rPr lang="en-US" smtClean="0"/>
              <a:t>9/3/2024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0831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02CF3B3F-7E49-9D45-8D05-F240BC1EA0FB}" type="datetime1">
              <a:rPr lang="en-US" smtClean="0"/>
              <a:t>9/3/2024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0405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21424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9682283-19AD-4542-A7CC-27DFC2C72FDA}" type="datetime1">
              <a:rPr lang="en-US" smtClean="0"/>
              <a:t>9/3/2024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10828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043776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7FB62D9-7B66-604C-8E3B-0199B6CCFED3}" type="datetime1">
              <a:rPr lang="en-US" smtClean="0"/>
              <a:t>9/3/2024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6585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C310037-582D-9C4F-9EDA-A5DE32F4E309}" type="datetime1">
              <a:rPr lang="en-US" smtClean="0"/>
              <a:t>9/3/2024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7227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5A574BE1-A486-7D43-BD4E-DE57160EBF07}" type="datetime1">
              <a:rPr lang="en-US" smtClean="0"/>
              <a:t>9/3/2024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4534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7354CE5A-5F80-7645-B25A-4E67E6C284B3}" type="datetime1">
              <a:rPr lang="en-US" smtClean="0"/>
              <a:t>9/3/2024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716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1530EE99-DDF6-674D-B237-1C080EEF9D2F}" type="datetime1">
              <a:rPr lang="en-US" smtClean="0"/>
              <a:t>9/3/2024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610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307DF1F2-F062-1E44-9E8B-47E9627323C9}" type="datetime1">
              <a:rPr lang="en-US" smtClean="0"/>
              <a:t>9/3/2024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866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8BE63C6-5FF2-F14D-A383-E6D5E2FB515E}" type="datetime1">
              <a:rPr lang="en-US" smtClean="0"/>
              <a:t>9/3/2024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9976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D600236-2A71-1743-979D-B68AA382AAA0}" type="datetime1">
              <a:rPr lang="en-US" smtClean="0"/>
              <a:t>9/3/2024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872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3824CAA-EED0-C24D-82E2-DAC3CA112108}" type="datetime1">
              <a:rPr lang="en-US" smtClean="0"/>
              <a:t>9/3/2024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13092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CDC33748-602D-5D42-9D36-EB2BEB2D30D4}" type="datetime1">
              <a:rPr lang="en-US" smtClean="0"/>
              <a:t>9/3/2024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5724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986253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05FF824F-BE0F-B445-A153-DC955B33794C}" type="datetime1">
              <a:rPr lang="en-US" smtClean="0"/>
              <a:t>9/3/2024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866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03BEFF9-5A04-0F4B-B372-8013334DAACE}" type="datetime1">
              <a:rPr lang="en-US" smtClean="0"/>
              <a:t>9/3/2024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374730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9662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31301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267078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84070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71190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B235E124-0810-1748-836F-79D6526D1985}" type="datetime1">
              <a:rPr lang="en-GB" smtClean="0"/>
              <a:t>03/09/2024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10" name="Title 9">
            <a:extLst>
              <a:ext uri="{FF2B5EF4-FFF2-40B4-BE49-F238E27FC236}">
                <a16:creationId xmlns:a16="http://schemas.microsoft.com/office/drawing/2014/main" id="{7DF6E0D4-4323-B08C-E104-31783484774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902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0CF1-A88D-2BBC-0B3B-14108213CCC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374235-5C83-1D66-BCBE-50EB444F5754}"/>
              </a:ext>
            </a:extLst>
          </p:cNvPr>
          <p:cNvSpPr>
            <a:spLocks noGrp="1"/>
          </p:cNvSpPr>
          <p:nvPr>
            <p:ph type="dt" sz="half" idx="10"/>
          </p:nvPr>
        </p:nvSpPr>
        <p:spPr/>
        <p:txBody>
          <a:bodyPr/>
          <a:lstStyle/>
          <a:p>
            <a:fld id="{010AEC78-D3A7-0849-BF2E-2B4612F77AD7}" type="datetime1">
              <a:rPr lang="en-GB" smtClean="0"/>
              <a:t>03/09/2024</a:t>
            </a:fld>
            <a:endParaRPr lang="en-US"/>
          </a:p>
        </p:txBody>
      </p:sp>
      <p:sp>
        <p:nvSpPr>
          <p:cNvPr id="4" name="Footer Placeholder 3">
            <a:extLst>
              <a:ext uri="{FF2B5EF4-FFF2-40B4-BE49-F238E27FC236}">
                <a16:creationId xmlns:a16="http://schemas.microsoft.com/office/drawing/2014/main" id="{79402FD9-180C-7F34-24A4-2DC48298FE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49D070-5F91-0457-1E94-639B141824E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9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CD237FE6-D83F-A843-AC86-6F159CC158A8}" type="datetime1">
              <a:rPr lang="en-GB" smtClean="0"/>
              <a:t>03/09/2024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833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443089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F8F5EF8A-7231-7843-AA05-072C1C190F9B}" type="datetime1">
              <a:rPr lang="en-GB" smtClean="0"/>
              <a:t>03/09/2024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7801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CB5B699F-2DBE-7F45-8263-48BE5625C410}" type="datetime1">
              <a:rPr lang="en-GB" smtClean="0"/>
              <a:t>03/09/2024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048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740891E-55F5-3747-A36C-03AE897FF377}" type="datetime1">
              <a:rPr lang="en-GB" smtClean="0"/>
              <a:t>03/09/2024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8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44934CB-28DC-2748-AA84-0F3B92E22B3D}" type="datetime1">
              <a:rPr lang="en-GB" smtClean="0"/>
              <a:t>03/09/2024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232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8F4405A-2B97-BA46-AF6B-499CF1E88EFD}" type="datetime1">
              <a:rPr lang="en-GB" smtClean="0"/>
              <a:t>03/09/2024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9079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3C2CD3F6-E656-2545-9264-3F62D08035D3}" type="datetime1">
              <a:rPr lang="en-GB" smtClean="0"/>
              <a:t>03/09/2024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9" name="Title 8">
            <a:extLst>
              <a:ext uri="{FF2B5EF4-FFF2-40B4-BE49-F238E27FC236}">
                <a16:creationId xmlns:a16="http://schemas.microsoft.com/office/drawing/2014/main" id="{EE5880E2-7D4A-1DF3-FBCD-528D4621854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542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865079E0-360F-B044-8852-E418062DF194}" type="datetime1">
              <a:rPr lang="en-GB" smtClean="0"/>
              <a:t>03/09/2024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856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D615-6EDD-37E2-F45A-D8F123CC5AE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64D515B-C7E4-9B1B-BE3F-9AC09AF55DFF}"/>
              </a:ext>
            </a:extLst>
          </p:cNvPr>
          <p:cNvSpPr>
            <a:spLocks noGrp="1"/>
          </p:cNvSpPr>
          <p:nvPr>
            <p:ph type="dt" sz="half" idx="10"/>
          </p:nvPr>
        </p:nvSpPr>
        <p:spPr/>
        <p:txBody>
          <a:bodyPr/>
          <a:lstStyle/>
          <a:p>
            <a:fld id="{5F1DCF70-15AA-E347-B535-03881661D9DC}" type="datetime1">
              <a:rPr lang="en-GB" smtClean="0"/>
              <a:t>03/09/2024</a:t>
            </a:fld>
            <a:endParaRPr lang="en-US"/>
          </a:p>
        </p:txBody>
      </p:sp>
      <p:sp>
        <p:nvSpPr>
          <p:cNvPr id="4" name="Footer Placeholder 3">
            <a:extLst>
              <a:ext uri="{FF2B5EF4-FFF2-40B4-BE49-F238E27FC236}">
                <a16:creationId xmlns:a16="http://schemas.microsoft.com/office/drawing/2014/main" id="{A91D597B-5592-6900-B532-538753066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DA70A7-AA10-872E-9365-C0B160EE139F}"/>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975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97A4A121-EF8C-6A4C-BC95-9008EACFCFF4}" type="datetime1">
              <a:rPr lang="en-GB" smtClean="0"/>
              <a:t>03/09/2024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731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B50954CA-0CC9-2E42-A7A6-24999B404360}" type="datetime1">
              <a:rPr lang="en-GB" smtClean="0"/>
              <a:t>03/09/2024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093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ECDA-DFA9-B152-146D-7DAB15B65A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4426B0-BCCD-D07A-45E5-492736B9E5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245C17-9FBC-8D0D-49EE-7B52B7442993}"/>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85B1CC7C-4CDF-C1BB-2536-333D70D4E4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4D04C2-3299-8ABC-B64A-7CDC69D7F166}"/>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38606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0921155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957B47C4-234E-B94B-B94E-D7F06911388B}" type="datetime1">
              <a:rPr lang="en-GB" smtClean="0"/>
              <a:t>03/09/2024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7660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4B1B9314-DF84-134E-9D4A-15DE2AA46B4E}" type="datetime1">
              <a:rPr lang="en-GB" smtClean="0"/>
              <a:t>03/09/2024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6904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7204DD0F-FCD5-5E46-A52F-767612730E79}" type="datetime1">
              <a:rPr lang="en-GB" smtClean="0"/>
              <a:t>03/09/2024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68440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D9A6D40-3EF2-EE4A-A440-9E198EC9A6E1}" type="datetime1">
              <a:rPr lang="en-GB" smtClean="0"/>
              <a:t>03/09/2024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3944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87542B2F-81BE-D643-99D2-4854BDE5F400}" type="datetime1">
              <a:rPr lang="en-GB" smtClean="0"/>
              <a:t>03/09/2024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6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145137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3A877228-82E3-8E42-B26C-DD906A2E4AFB}" type="datetime1">
              <a:rPr lang="en-GB" smtClean="0"/>
              <a:t>03/09/2024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272256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B6637F0C-1BFF-494A-A216-BE0233D1270E}" type="datetime1">
              <a:rPr lang="en-GB" smtClean="0"/>
              <a:t>03/09/2024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335246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78F81811-9472-A94F-88A9-95080FEF0824}" type="datetime1">
              <a:rPr lang="en-GB" smtClean="0"/>
              <a:t>03/09/2024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1939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327ADCC1-8B04-E649-BCD0-2AEB4A0BE1E4}" type="datetime1">
              <a:rPr lang="en-GB" smtClean="0"/>
              <a:t>03/09/2024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784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176891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0B47E2F-C8EA-204B-97B1-0EDC92C09189}" type="datetime1">
              <a:rPr lang="en-GB" smtClean="0"/>
              <a:t>03/09/2024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406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DA4319A7-CB07-1944-9C6B-D7A0CE818B2E}" type="datetime1">
              <a:rPr lang="en-GB" smtClean="0"/>
              <a:t>03/09/2024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6997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E64E7E-C7D7-5842-B34E-DD22090032AE}" type="datetime1">
              <a:rPr lang="en-GB" smtClean="0"/>
              <a:t>03/09/2024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0711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38E4B2A-BC43-554D-9D25-BE9F93D1FD85}" type="datetime1">
              <a:rPr lang="en-GB" smtClean="0"/>
              <a:t>03/09/2024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3837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D139E60-5370-524E-BF69-C1530C1ABDCA}" type="datetime1">
              <a:rPr lang="en-GB" smtClean="0"/>
              <a:t>03/09/2024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226875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7AB10E0-F053-4547-A556-0287E4449CB3}" type="datetime1">
              <a:rPr lang="en-GB" smtClean="0"/>
              <a:t>03/09/2024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90030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0349CE81-9932-CD49-A414-B81B82F82CB7}" type="datetime1">
              <a:rPr lang="en-GB" smtClean="0"/>
              <a:t>03/09/2024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516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D83A11EA-110A-044A-97FC-8CE38518E1FE}" type="datetime1">
              <a:rPr lang="en-GB" smtClean="0"/>
              <a:t>03/09/2024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763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B199806-9093-A746-B2FD-F6D6301089AE}" type="datetime1">
              <a:rPr lang="en-GB" smtClean="0"/>
              <a:t>03/09/2024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4579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7461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88279589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79701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152093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398966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199103653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78241743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449544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2388379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34085211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9433410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dirty="0"/>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4941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836111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8064456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9204067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7363048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2307010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45661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20413174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0639624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8104387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76765961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018442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289089475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076162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9998681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3669639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6541744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End pag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65445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Divider Slide –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Tree>
    <p:extLst>
      <p:ext uri="{BB962C8B-B14F-4D97-AF65-F5344CB8AC3E}">
        <p14:creationId xmlns:p14="http://schemas.microsoft.com/office/powerpoint/2010/main" val="2301981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2920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3759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754337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623011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71675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8062-E250-15B4-43ED-BDFDD76CC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47AFF5-2F3D-C8EE-1C8A-27BEE99FC3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71D3E6-4CEF-58EC-7EAB-826ABB5715C2}"/>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9923022D-4654-4130-08B0-09337ADA9E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3051D6-A2A9-4767-7E1A-799E98485348}"/>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447809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6552925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1188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13279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grpSp>
        <p:nvGrpSpPr>
          <p:cNvPr id="16" name="Group 15">
            <a:extLst>
              <a:ext uri="{FF2B5EF4-FFF2-40B4-BE49-F238E27FC236}">
                <a16:creationId xmlns:a16="http://schemas.microsoft.com/office/drawing/2014/main" id="{D9601539-73B1-20C5-1CCB-02732912DA14}"/>
              </a:ext>
            </a:extLst>
          </p:cNvPr>
          <p:cNvGrpSpPr/>
          <p:nvPr userDrawn="1"/>
        </p:nvGrpSpPr>
        <p:grpSpPr>
          <a:xfrm>
            <a:off x="8159448" y="6357692"/>
            <a:ext cx="3461495" cy="123111"/>
            <a:chOff x="8159448" y="6357692"/>
            <a:chExt cx="3461495" cy="123111"/>
          </a:xfrm>
        </p:grpSpPr>
        <p:sp>
          <p:nvSpPr>
            <p:cNvPr id="17" name="object 82">
              <a:extLst>
                <a:ext uri="{FF2B5EF4-FFF2-40B4-BE49-F238E27FC236}">
                  <a16:creationId xmlns:a16="http://schemas.microsoft.com/office/drawing/2014/main" id="{EB0CCC66-0C1E-EAEC-691F-1CEB1B04B61F}"/>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CONFIDENTIAL</a:t>
              </a:r>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grpSp>
    </p:spTree>
    <p:extLst>
      <p:ext uri="{BB962C8B-B14F-4D97-AF65-F5344CB8AC3E}">
        <p14:creationId xmlns:p14="http://schemas.microsoft.com/office/powerpoint/2010/main" val="35214543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61499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64362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00084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51579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57995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9161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2996-F3BF-1CAE-A3EB-8CBF489D6B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A02130-AE65-9EC1-A6D2-3BA34EE47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2B529A-E59D-8D7C-1AD5-FBDB02C06B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F3C4F7E-9E57-1B91-6921-EB05AD56FE9B}"/>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6" name="Footer Placeholder 5">
            <a:extLst>
              <a:ext uri="{FF2B5EF4-FFF2-40B4-BE49-F238E27FC236}">
                <a16:creationId xmlns:a16="http://schemas.microsoft.com/office/drawing/2014/main" id="{9CEB5F64-9B88-8E34-C879-3F1912E97C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8B4002-5BB1-4528-4B10-F7A24100465F}"/>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11785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12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3097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57181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15995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87063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971770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904139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5100958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551135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3371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2C58-4521-0B4B-2C79-02B099EF1FD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4057B7-965E-84B8-827B-8A23307CD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C94E3-40C3-2D28-F258-ECD652DC5E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6D57DA2-C0CE-667B-45D4-3E61BD4CF5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3BB321-51DA-1F21-4102-53CA512473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9A911B-2740-A732-347F-075269E74AF5}"/>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8" name="Footer Placeholder 7">
            <a:extLst>
              <a:ext uri="{FF2B5EF4-FFF2-40B4-BE49-F238E27FC236}">
                <a16:creationId xmlns:a16="http://schemas.microsoft.com/office/drawing/2014/main" id="{BAC395E3-E128-FA4D-3BAC-25BCA3749C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B3BAC3-6C83-2ABA-A5F8-7943E6363FA4}"/>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081898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935969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7641930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 Image 2 – Whit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005031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 Image 3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2935923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 Image 4 – White">
    <p:bg>
      <p:bgPr>
        <a:solidFill>
          <a:schemeClr val="bg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698249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 Large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8189871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Large Image 2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1002231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Large Image 3 – White">
    <p:bg>
      <p:bgPr>
        <a:solidFill>
          <a:schemeClr val="bg1"/>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a:noFill/>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42790339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2718820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pic>
        <p:nvPicPr>
          <p:cNvPr id="10" name="Graphic 9">
            <a:extLst>
              <a:ext uri="{FF2B5EF4-FFF2-40B4-BE49-F238E27FC236}">
                <a16:creationId xmlns:a16="http://schemas.microsoft.com/office/drawing/2014/main" id="{F3086390-A774-2A7D-47BE-5D5CD67FAE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2395436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887F-C634-8E5F-93E6-026F4D94106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5E3ED2-1868-554E-442D-95F862CC8FBB}"/>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4" name="Footer Placeholder 3">
            <a:extLst>
              <a:ext uri="{FF2B5EF4-FFF2-40B4-BE49-F238E27FC236}">
                <a16:creationId xmlns:a16="http://schemas.microsoft.com/office/drawing/2014/main" id="{D3ADCDCB-7A91-E872-3179-FE1BFAA6AF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34E5E45-0D33-B16A-2205-B0D3FFEBD45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017737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971545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49300"/>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1311077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226198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850196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519941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tx1"/>
                </a:solidFill>
                <a:latin typeface="+mn-lt"/>
              </a:defRPr>
            </a:lvl1pPr>
            <a:lvl2pPr marL="0" indent="0" algn="ctr">
              <a:spcBef>
                <a:spcPts val="1500"/>
              </a:spcBef>
              <a:buNone/>
              <a:defRPr b="1" i="0" cap="all" baseline="0">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0724452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5140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m Four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76992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 Multi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 name="Picture Placeholder 12">
            <a:extLst>
              <a:ext uri="{FF2B5EF4-FFF2-40B4-BE49-F238E27FC236}">
                <a16:creationId xmlns:a16="http://schemas.microsoft.com/office/drawing/2014/main" id="{F1A1D60F-6046-846F-3258-799C554053F5}"/>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1049314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77485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030CF-25C1-9545-78E3-2D206805BA20}"/>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3" name="Footer Placeholder 2">
            <a:extLst>
              <a:ext uri="{FF2B5EF4-FFF2-40B4-BE49-F238E27FC236}">
                <a16:creationId xmlns:a16="http://schemas.microsoft.com/office/drawing/2014/main" id="{A0ECDC0B-0B29-3128-6526-F8291BBECD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1E937DD-CCF7-19D9-97EA-12ED8861ACC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550454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03/09/2024</a:t>
            </a:fld>
            <a:endParaRPr lang="en-GB"/>
          </a:p>
        </p:txBody>
      </p:sp>
    </p:spTree>
    <p:extLst>
      <p:ext uri="{BB962C8B-B14F-4D97-AF65-F5344CB8AC3E}">
        <p14:creationId xmlns:p14="http://schemas.microsoft.com/office/powerpoint/2010/main" val="7209396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03/09/2024</a:t>
            </a:fld>
            <a:endParaRPr lang="en-GB"/>
          </a:p>
        </p:txBody>
      </p:sp>
    </p:spTree>
    <p:extLst>
      <p:ext uri="{BB962C8B-B14F-4D97-AF65-F5344CB8AC3E}">
        <p14:creationId xmlns:p14="http://schemas.microsoft.com/office/powerpoint/2010/main" val="30306064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03/09/2024</a:t>
            </a:fld>
            <a:endParaRPr lang="en-GB"/>
          </a:p>
        </p:txBody>
      </p:sp>
    </p:spTree>
    <p:extLst>
      <p:ext uri="{BB962C8B-B14F-4D97-AF65-F5344CB8AC3E}">
        <p14:creationId xmlns:p14="http://schemas.microsoft.com/office/powerpoint/2010/main" val="31871084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03/09/2024</a:t>
            </a:fld>
            <a:endParaRPr lang="en-GB"/>
          </a:p>
        </p:txBody>
      </p:sp>
    </p:spTree>
    <p:extLst>
      <p:ext uri="{BB962C8B-B14F-4D97-AF65-F5344CB8AC3E}">
        <p14:creationId xmlns:p14="http://schemas.microsoft.com/office/powerpoint/2010/main" val="1523575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5F00649-C067-4444-8073-5291F37C53D8}" type="datetime1">
              <a:rPr lang="en-GB" smtClean="0"/>
              <a:t>03/09/2024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0659187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092" y="638463"/>
            <a:ext cx="5034393" cy="3894743"/>
          </a:xfrm>
        </p:spPr>
        <p:txBody>
          <a:bodyPr anchor="t"/>
          <a:lstStyle>
            <a:lvl1pPr algn="l">
              <a:defRPr sz="5867" b="1" cap="all">
                <a:solidFill>
                  <a:schemeClr val="accent1"/>
                </a:solidFill>
              </a:defRPr>
            </a:lvl1pPr>
          </a:lstStyle>
          <a:p>
            <a:r>
              <a:rPr lang="en-GB"/>
              <a:t>Click to edit Master title style</a:t>
            </a:r>
          </a:p>
        </p:txBody>
      </p:sp>
      <p:sp>
        <p:nvSpPr>
          <p:cNvPr id="3" name="Text Placeholder 2"/>
          <p:cNvSpPr>
            <a:spLocks noGrp="1"/>
          </p:cNvSpPr>
          <p:nvPr>
            <p:ph type="body" idx="1"/>
          </p:nvPr>
        </p:nvSpPr>
        <p:spPr>
          <a:xfrm>
            <a:off x="7392786" y="4856164"/>
            <a:ext cx="4320847" cy="1500187"/>
          </a:xfrm>
        </p:spPr>
        <p:txBody>
          <a:bodyPr anchor="b"/>
          <a:lstStyle>
            <a:lvl1pPr marL="0" indent="0">
              <a:buNone/>
              <a:defRPr sz="2000">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1E8A15D-391D-7E4A-833F-816C28E2C205}" type="datetime1">
              <a:rPr lang="en-GB" smtClean="0"/>
              <a:t>03/09/2024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2120217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4B72025D-AB96-CF42-9C5E-F404F38308A2}"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564185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A3E41194-C29C-9F42-8604-571C78EC12B8}" type="datetime1">
              <a:rPr lang="en-GB" smtClean="0"/>
              <a:t>03/09/2024</a:t>
            </a:fld>
            <a:endParaRPr lang="en-GB"/>
          </a:p>
        </p:txBody>
      </p:sp>
      <p:sp>
        <p:nvSpPr>
          <p:cNvPr id="8" name="Footer Placeholder 7"/>
          <p:cNvSpPr>
            <a:spLocks noGrp="1"/>
          </p:cNvSpPr>
          <p:nvPr>
            <p:ph type="ftr" sz="quarter" idx="11"/>
          </p:nvPr>
        </p:nvSpPr>
        <p:spPr/>
        <p:txBody>
          <a:bodyPr/>
          <a:lstStyle/>
          <a:p>
            <a:r>
              <a:rPr lang="en-GB"/>
              <a:t>THE URBAN NATURE PROJECT</a:t>
            </a:r>
          </a:p>
        </p:txBody>
      </p:sp>
      <p:sp>
        <p:nvSpPr>
          <p:cNvPr id="9" name="Slide Number Placeholder 8"/>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6681164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gri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8368" y="510119"/>
            <a:ext cx="2672553" cy="4525963"/>
          </a:xfrm>
        </p:spPr>
        <p:txBody>
          <a:bodyPr/>
          <a:lstStyle>
            <a:lvl1pPr>
              <a:defRPr sz="2400"/>
            </a:lvl1pPr>
            <a:lvl2pPr>
              <a:defRPr sz="2133"/>
            </a:lvl2pPr>
            <a:lvl3pPr>
              <a:defRPr sz="1867"/>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p:txBody>
      </p:sp>
      <p:sp>
        <p:nvSpPr>
          <p:cNvPr id="5" name="Date Placeholder 4"/>
          <p:cNvSpPr>
            <a:spLocks noGrp="1"/>
          </p:cNvSpPr>
          <p:nvPr>
            <p:ph type="dt" sz="half" idx="10"/>
          </p:nvPr>
        </p:nvSpPr>
        <p:spPr/>
        <p:txBody>
          <a:bodyPr/>
          <a:lstStyle/>
          <a:p>
            <a:fld id="{4B72025D-AB96-CF42-9C5E-F404F38308A2}"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
        <p:nvSpPr>
          <p:cNvPr id="9" name="Picture Placeholder 8">
            <a:extLst>
              <a:ext uri="{FF2B5EF4-FFF2-40B4-BE49-F238E27FC236}">
                <a16:creationId xmlns:a16="http://schemas.microsoft.com/office/drawing/2014/main" id="{9C4FFB16-F68F-774E-A28F-16245495C52C}"/>
              </a:ext>
            </a:extLst>
          </p:cNvPr>
          <p:cNvSpPr>
            <a:spLocks noGrp="1"/>
          </p:cNvSpPr>
          <p:nvPr>
            <p:ph type="pic" sz="quarter" idx="13"/>
          </p:nvPr>
        </p:nvSpPr>
        <p:spPr>
          <a:xfrm>
            <a:off x="3753104" y="518479"/>
            <a:ext cx="3840000" cy="2784000"/>
          </a:xfrm>
        </p:spPr>
        <p:txBody>
          <a:bodyPr/>
          <a:lstStyle/>
          <a:p>
            <a:r>
              <a:rPr lang="en-GB"/>
              <a:t>Click icon to add picture</a:t>
            </a:r>
          </a:p>
        </p:txBody>
      </p:sp>
      <p:sp>
        <p:nvSpPr>
          <p:cNvPr id="10" name="Picture Placeholder 8">
            <a:extLst>
              <a:ext uri="{FF2B5EF4-FFF2-40B4-BE49-F238E27FC236}">
                <a16:creationId xmlns:a16="http://schemas.microsoft.com/office/drawing/2014/main" id="{AABFF683-0B66-D246-991C-0CA89B845E0F}"/>
              </a:ext>
            </a:extLst>
          </p:cNvPr>
          <p:cNvSpPr>
            <a:spLocks noGrp="1"/>
          </p:cNvSpPr>
          <p:nvPr>
            <p:ph type="pic" sz="quarter" idx="14"/>
          </p:nvPr>
        </p:nvSpPr>
        <p:spPr>
          <a:xfrm>
            <a:off x="7873633" y="518479"/>
            <a:ext cx="3840000" cy="2784000"/>
          </a:xfrm>
        </p:spPr>
        <p:txBody>
          <a:bodyPr/>
          <a:lstStyle/>
          <a:p>
            <a:r>
              <a:rPr lang="en-GB"/>
              <a:t>Click icon to add picture</a:t>
            </a:r>
          </a:p>
        </p:txBody>
      </p:sp>
      <p:sp>
        <p:nvSpPr>
          <p:cNvPr id="11" name="Picture Placeholder 8">
            <a:extLst>
              <a:ext uri="{FF2B5EF4-FFF2-40B4-BE49-F238E27FC236}">
                <a16:creationId xmlns:a16="http://schemas.microsoft.com/office/drawing/2014/main" id="{9A460023-6710-9D44-AFF1-CF2B4D1BC421}"/>
              </a:ext>
            </a:extLst>
          </p:cNvPr>
          <p:cNvSpPr>
            <a:spLocks noGrp="1"/>
          </p:cNvSpPr>
          <p:nvPr>
            <p:ph type="pic" sz="quarter" idx="15"/>
          </p:nvPr>
        </p:nvSpPr>
        <p:spPr>
          <a:xfrm>
            <a:off x="3753104" y="3572352"/>
            <a:ext cx="3840000" cy="2784000"/>
          </a:xfrm>
        </p:spPr>
        <p:txBody>
          <a:bodyPr/>
          <a:lstStyle/>
          <a:p>
            <a:r>
              <a:rPr lang="en-GB"/>
              <a:t>Click icon to add picture</a:t>
            </a:r>
          </a:p>
        </p:txBody>
      </p:sp>
      <p:sp>
        <p:nvSpPr>
          <p:cNvPr id="12" name="Picture Placeholder 8">
            <a:extLst>
              <a:ext uri="{FF2B5EF4-FFF2-40B4-BE49-F238E27FC236}">
                <a16:creationId xmlns:a16="http://schemas.microsoft.com/office/drawing/2014/main" id="{8C82ACCD-1784-AE4B-9F73-C62712C40BFA}"/>
              </a:ext>
            </a:extLst>
          </p:cNvPr>
          <p:cNvSpPr>
            <a:spLocks noGrp="1"/>
          </p:cNvSpPr>
          <p:nvPr>
            <p:ph type="pic" sz="quarter" idx="16"/>
          </p:nvPr>
        </p:nvSpPr>
        <p:spPr>
          <a:xfrm>
            <a:off x="7867909" y="3572352"/>
            <a:ext cx="3840000" cy="2784000"/>
          </a:xfrm>
        </p:spPr>
        <p:txBody>
          <a:bodyPr/>
          <a:lstStyle/>
          <a:p>
            <a:r>
              <a:rPr lang="en-GB"/>
              <a:t>Click icon to add picture</a:t>
            </a:r>
          </a:p>
        </p:txBody>
      </p:sp>
    </p:spTree>
    <p:extLst>
      <p:ext uri="{BB962C8B-B14F-4D97-AF65-F5344CB8AC3E}">
        <p14:creationId xmlns:p14="http://schemas.microsoft.com/office/powerpoint/2010/main" val="712198756"/>
      </p:ext>
    </p:extLst>
  </p:cSld>
  <p:clrMapOvr>
    <a:masterClrMapping/>
  </p:clrMapOvr>
  <p:extLst>
    <p:ext uri="{DCECCB84-F9BA-43D5-87BE-67443E8EF086}">
      <p15:sldGuideLst xmlns:p15="http://schemas.microsoft.com/office/powerpoint/2012/main">
        <p15:guide id="1" orient="horz" pos="16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BD431AA5-AF67-EA4D-A7CE-B36C8AE020EE}" type="datetime1">
              <a:rPr lang="en-GB" smtClean="0"/>
              <a:t>03/09/2024</a:t>
            </a:fld>
            <a:endParaRPr lang="en-GB"/>
          </a:p>
        </p:txBody>
      </p:sp>
      <p:sp>
        <p:nvSpPr>
          <p:cNvPr id="4" name="Footer Placeholder 3"/>
          <p:cNvSpPr>
            <a:spLocks noGrp="1"/>
          </p:cNvSpPr>
          <p:nvPr>
            <p:ph type="ftr" sz="quarter" idx="11"/>
          </p:nvPr>
        </p:nvSpPr>
        <p:spPr/>
        <p:txBody>
          <a:bodyPr/>
          <a:lstStyle/>
          <a:p>
            <a:r>
              <a:rPr lang="en-GB"/>
              <a:t>THE URBAN NATURE PROJECT</a:t>
            </a:r>
          </a:p>
        </p:txBody>
      </p:sp>
      <p:sp>
        <p:nvSpPr>
          <p:cNvPr id="5" name="Slide Number Placeholder 4"/>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723034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5B05-AF00-0045-065F-AC1C49A35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FDF123-B504-4D7D-4870-09300A9BC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AF922E6-5314-5A60-9ECE-43330FE30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AE26DF-3D4C-0BB1-FDBC-12EA6322D063}"/>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6" name="Footer Placeholder 5">
            <a:extLst>
              <a:ext uri="{FF2B5EF4-FFF2-40B4-BE49-F238E27FC236}">
                <a16:creationId xmlns:a16="http://schemas.microsoft.com/office/drawing/2014/main" id="{2DA4A612-2479-B910-9D79-20790E7892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2BF09F-9DAA-E3FC-1AFC-539753DF3FE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988575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0B182-9549-0248-A130-01A50C4480DB}" type="datetime1">
              <a:rPr lang="en-GB" smtClean="0"/>
              <a:t>03/09/2024</a:t>
            </a:fld>
            <a:endParaRPr lang="en-GB"/>
          </a:p>
        </p:txBody>
      </p:sp>
      <p:sp>
        <p:nvSpPr>
          <p:cNvPr id="3" name="Footer Placeholder 2"/>
          <p:cNvSpPr>
            <a:spLocks noGrp="1"/>
          </p:cNvSpPr>
          <p:nvPr>
            <p:ph type="ftr" sz="quarter" idx="11"/>
          </p:nvPr>
        </p:nvSpPr>
        <p:spPr/>
        <p:txBody>
          <a:bodyPr/>
          <a:lstStyle/>
          <a:p>
            <a:r>
              <a:rPr lang="en-GB"/>
              <a:t>THE URBAN NATURE PROJECT</a:t>
            </a:r>
          </a:p>
        </p:txBody>
      </p:sp>
      <p:sp>
        <p:nvSpPr>
          <p:cNvPr id="4" name="Slide Number Placeholder 3"/>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1210006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162051"/>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1645678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3" name="Picture Placeholder 2"/>
          <p:cNvSpPr>
            <a:spLocks noGrp="1"/>
          </p:cNvSpPr>
          <p:nvPr>
            <p:ph type="pic" idx="1"/>
          </p:nvPr>
        </p:nvSpPr>
        <p:spPr>
          <a:xfrm>
            <a:off x="0" y="1"/>
            <a:ext cx="6096000" cy="6857999"/>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0318698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CF1A37-E8CC-5F46-9573-4F688369C4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5640582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33903526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0190909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10008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1294299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772918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8081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25BD-171A-4D0F-5985-BBAEE3711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D517EE8-A0DD-F33F-0992-A1DC35553A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4F15928-5ACD-8DBA-5F97-F9C3E4512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6380-3B3D-C74D-7057-91A7CECD46E0}"/>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6" name="Footer Placeholder 5">
            <a:extLst>
              <a:ext uri="{FF2B5EF4-FFF2-40B4-BE49-F238E27FC236}">
                <a16:creationId xmlns:a16="http://schemas.microsoft.com/office/drawing/2014/main" id="{7DF874DA-9ACB-23D2-AA7B-8DAB04CA2A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22C2EB-5006-8DF5-1747-A1CE479248A7}"/>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6017492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08894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59078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411152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8177149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7464531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551532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7679927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981415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79924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3557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theme" Target="../theme/theme10.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image" Target="../media/image6.sv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image" Target="../media/image5.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5.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theme" Target="../theme/theme6.xml"/><Relationship Id="rId8" Type="http://schemas.openxmlformats.org/officeDocument/2006/relationships/slideLayout" Target="../slideLayouts/slideLayout91.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theme" Target="../theme/theme7.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image" Target="../media/image11.png"/><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theme" Target="../theme/theme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9" Type="http://schemas.openxmlformats.org/officeDocument/2006/relationships/image" Target="../media/image11.png"/><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38" Type="http://schemas.openxmlformats.org/officeDocument/2006/relationships/theme" Target="../theme/theme9.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slideLayout" Target="../slideLayouts/slideLayout222.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slideLayout" Target="../slideLayouts/slideLayout221.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 Id="rId3"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F7C1EC-8981-49A4-4DF0-0C486B411E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7F489E-8A82-FC7E-93E6-94794866AF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D3E0EE-CE0C-5B00-4554-0C50B559C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9B247B84-281E-065F-99F4-5B297DC25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1871BD-8FD1-3672-46EC-35CBA65E0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A7EC7-419F-4286-ACA5-C0A53692FA9D}" type="slidenum">
              <a:rPr lang="en-GB" smtClean="0"/>
              <a:t>‹#›</a:t>
            </a:fld>
            <a:endParaRPr lang="en-GB"/>
          </a:p>
        </p:txBody>
      </p:sp>
    </p:spTree>
    <p:extLst>
      <p:ext uri="{BB962C8B-B14F-4D97-AF65-F5344CB8AC3E}">
        <p14:creationId xmlns:p14="http://schemas.microsoft.com/office/powerpoint/2010/main" val="188265786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406454080"/>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494257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Lst>
  <p:hf sldNum="0"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9857847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40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pic>
        <p:nvPicPr>
          <p:cNvPr id="2" name="Graphic 1">
            <a:extLst>
              <a:ext uri="{FF2B5EF4-FFF2-40B4-BE49-F238E27FC236}">
                <a16:creationId xmlns:a16="http://schemas.microsoft.com/office/drawing/2014/main" id="{7FD0C243-D1C1-B4B1-9B32-69F59D7F3EEF}"/>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3112799075"/>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Lst>
  <p:hf hdr="0" dt="0"/>
  <p:txStyles>
    <p:titleStyle>
      <a:lvl1pPr algn="l" defTabSz="914400" rtl="0" eaLnBrk="1" latinLnBrk="0" hangingPunct="1">
        <a:lnSpc>
          <a:spcPct val="90000"/>
        </a:lnSpc>
        <a:spcBef>
          <a:spcPct val="0"/>
        </a:spcBef>
        <a:buNone/>
        <a:defRPr sz="1800" b="1" kern="1200" baseline="0">
          <a:solidFill>
            <a:schemeClr val="tx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tx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368" y="605015"/>
            <a:ext cx="5617633" cy="1777723"/>
          </a:xfrm>
          <a:prstGeom prst="rect">
            <a:avLst/>
          </a:prstGeom>
        </p:spPr>
        <p:txBody>
          <a:bodyPr vert="horz" lIns="0" tIns="0" rIns="0" bIns="0" rtlCol="0" anchor="t" anchorCtr="0">
            <a:noAutofit/>
            <a:scene3d>
              <a:camera prst="orthographicFront"/>
              <a:lightRig rig="threePt" dir="t"/>
            </a:scene3d>
            <a:sp3d prstMaterial="matte"/>
          </a:bodyPr>
          <a:lstStyle/>
          <a:p>
            <a:r>
              <a:rPr lang="en-GB"/>
              <a:t>Click to edit Master title style</a:t>
            </a:r>
          </a:p>
        </p:txBody>
      </p:sp>
      <p:sp>
        <p:nvSpPr>
          <p:cNvPr id="3" name="Text Placeholder 2"/>
          <p:cNvSpPr>
            <a:spLocks noGrp="1"/>
          </p:cNvSpPr>
          <p:nvPr>
            <p:ph type="body" idx="1"/>
          </p:nvPr>
        </p:nvSpPr>
        <p:spPr>
          <a:xfrm>
            <a:off x="478367" y="2493644"/>
            <a:ext cx="10972800" cy="36484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566069" y="73596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CAD42-F40F-CC4A-9B10-DE00FA3474B3}" type="datetime1">
              <a:rPr lang="en-GB" smtClean="0"/>
              <a:t>03/09/2024</a:t>
            </a:fld>
            <a:endParaRPr lang="en-GB"/>
          </a:p>
        </p:txBody>
      </p:sp>
      <p:sp>
        <p:nvSpPr>
          <p:cNvPr id="5" name="Footer Placeholder 4"/>
          <p:cNvSpPr>
            <a:spLocks noGrp="1"/>
          </p:cNvSpPr>
          <p:nvPr>
            <p:ph type="ftr" sz="quarter" idx="3"/>
          </p:nvPr>
        </p:nvSpPr>
        <p:spPr>
          <a:xfrm>
            <a:off x="484091" y="6356353"/>
            <a:ext cx="1244540" cy="182209"/>
          </a:xfrm>
          <a:prstGeom prst="rect">
            <a:avLst/>
          </a:prstGeom>
        </p:spPr>
        <p:txBody>
          <a:bodyPr vert="horz" lIns="0" tIns="0" rIns="0" bIns="0" rtlCol="0" anchor="t" anchorCtr="0"/>
          <a:lstStyle>
            <a:lvl1pPr algn="l">
              <a:defRPr sz="800">
                <a:solidFill>
                  <a:schemeClr val="tx1"/>
                </a:solidFill>
              </a:defRPr>
            </a:lvl1pPr>
          </a:lstStyle>
          <a:p>
            <a:r>
              <a:rPr lang="en-GB"/>
              <a:t>THE URBAN NATURE PROJECT</a:t>
            </a:r>
          </a:p>
        </p:txBody>
      </p:sp>
      <p:sp>
        <p:nvSpPr>
          <p:cNvPr id="6" name="Slide Number Placeholder 5"/>
          <p:cNvSpPr>
            <a:spLocks noGrp="1"/>
          </p:cNvSpPr>
          <p:nvPr>
            <p:ph type="sldNum" sz="quarter" idx="4"/>
          </p:nvPr>
        </p:nvSpPr>
        <p:spPr>
          <a:xfrm>
            <a:off x="1777378" y="6363894"/>
            <a:ext cx="208831" cy="174668"/>
          </a:xfrm>
          <a:prstGeom prst="rect">
            <a:avLst/>
          </a:prstGeom>
        </p:spPr>
        <p:txBody>
          <a:bodyPr vert="horz" lIns="0" tIns="0" rIns="0" bIns="0" rtlCol="0" anchor="t" anchorCtr="0"/>
          <a:lstStyle>
            <a:lvl1pPr algn="l">
              <a:defRPr sz="800">
                <a:solidFill>
                  <a:schemeClr val="tx1"/>
                </a:solidFill>
              </a:defRPr>
            </a:lvl1pPr>
          </a:lstStyle>
          <a:p>
            <a:fld id="{AB764D90-BCE1-DB4B-B083-5609132D4539}" type="slidenum">
              <a:rPr lang="en-GB" smtClean="0"/>
              <a:pPr/>
              <a:t>‹#›</a:t>
            </a:fld>
            <a:endParaRPr lang="en-GB"/>
          </a:p>
        </p:txBody>
      </p:sp>
    </p:spTree>
    <p:extLst>
      <p:ext uri="{BB962C8B-B14F-4D97-AF65-F5344CB8AC3E}">
        <p14:creationId xmlns:p14="http://schemas.microsoft.com/office/powerpoint/2010/main" val="156005417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hdr="0" dt="0"/>
  <p:txStyles>
    <p:titleStyle>
      <a:lvl1pPr algn="l" defTabSz="457189" rtl="0" eaLnBrk="1" latinLnBrk="0" hangingPunct="1">
        <a:lnSpc>
          <a:spcPct val="80000"/>
        </a:lnSpc>
        <a:spcBef>
          <a:spcPct val="0"/>
        </a:spcBef>
        <a:buNone/>
        <a:defRPr sz="3733" kern="1200" cap="all" spc="0" baseline="0">
          <a:ln>
            <a:noFill/>
          </a:ln>
          <a:solidFill>
            <a:schemeClr val="bg1"/>
          </a:solidFill>
          <a:highlight>
            <a:srgbClr val="000000"/>
          </a:highlight>
          <a:latin typeface="+mj-lt"/>
          <a:ea typeface="+mj-ea"/>
          <a:cs typeface="+mj-cs"/>
        </a:defRPr>
      </a:lvl1pPr>
    </p:titleStyle>
    <p:bodyStyle>
      <a:lvl1pPr marL="186262" indent="-186262"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1pPr>
      <a:lvl2pPr marL="535504" indent="-281510"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2pPr>
      <a:lvl3pPr marL="778914" indent="-215895"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3pPr>
      <a:lvl4pPr marL="1128156"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4pPr>
      <a:lvl5pPr marL="1424482"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pos="5534">
          <p15:clr>
            <a:srgbClr val="F26B43"/>
          </p15:clr>
        </p15:guide>
        <p15:guide id="3" orient="horz" pos="237">
          <p15:clr>
            <a:srgbClr val="F26B43"/>
          </p15:clr>
        </p15:guide>
        <p15:guide id="4" orient="horz" pos="3003">
          <p15:clr>
            <a:srgbClr val="F26B43"/>
          </p15:clr>
        </p15:guide>
        <p15:guide id="5" pos="22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836140528"/>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237372780"/>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Lst>
  <p:hf hdr="0" ft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5FF7498-417D-4745-9CAD-8718DE78FE52}" type="datetime1">
              <a:rPr lang="en-US" smtClean="0"/>
              <a:t>9/3/2024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9885785"/>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CFFC5AB-7BF6-3344-9B14-B1D9DA695FF9}" type="datetime1">
              <a:rPr lang="en-GB" smtClean="0"/>
              <a:t>03/09/2024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69933229"/>
      </p:ext>
    </p:extLst>
  </p:cSld>
  <p:clrMap bg1="dk1" tx1="lt1" bg2="dk2" tx2="lt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hyperlink" Target="https://&#129431;.fm/" TargetMode="Externa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8.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5" Type="http://schemas.openxmlformats.org/officeDocument/2006/relationships/image" Target="../media/image28.JP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1823CA60-E814-673C-7051-755B370B79BC}"/>
              </a:ext>
            </a:extLst>
          </p:cNvPr>
          <p:cNvSpPr txBox="1">
            <a:spLocks/>
          </p:cNvSpPr>
          <p:nvPr/>
        </p:nvSpPr>
        <p:spPr>
          <a:xfrm>
            <a:off x="216309" y="3777344"/>
            <a:ext cx="5663382" cy="1317018"/>
          </a:xfrm>
          <a:prstGeom prst="rect">
            <a:avLst/>
          </a:prstGeom>
        </p:spPr>
        <p:txBody>
          <a:bodyPr vert="horz" lIns="0" tIns="0" rIns="0" bIns="0" rtlCol="0" anchor="t">
            <a:noAutofit/>
          </a:bodyPr>
          <a:lst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rPr>
              <a:t>Ed Baker</a:t>
            </a:r>
          </a:p>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lang="en-GB" sz="2800" dirty="0">
                <a:solidFill>
                  <a:prstClr val="white"/>
                </a:solidFill>
                <a:latin typeface="Arial" panose="020B0604020202020204"/>
                <a:cs typeface="Arial"/>
              </a:rPr>
              <a:t>Acoustic Biology Researcher, Natural History Museum, London</a:t>
            </a:r>
          </a:p>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rPr>
              <a:t>Convenor, AudiovisualCore MG</a:t>
            </a:r>
          </a:p>
        </p:txBody>
      </p:sp>
      <p:sp>
        <p:nvSpPr>
          <p:cNvPr id="6" name="Title 5">
            <a:extLst>
              <a:ext uri="{FF2B5EF4-FFF2-40B4-BE49-F238E27FC236}">
                <a16:creationId xmlns:a16="http://schemas.microsoft.com/office/drawing/2014/main" id="{7A178D8C-3FA9-74EE-AE71-E3E2683A6B42}"/>
              </a:ext>
            </a:extLst>
          </p:cNvPr>
          <p:cNvSpPr>
            <a:spLocks noGrp="1"/>
          </p:cNvSpPr>
          <p:nvPr>
            <p:ph type="title"/>
          </p:nvPr>
        </p:nvSpPr>
        <p:spPr>
          <a:xfrm>
            <a:off x="0" y="1382330"/>
            <a:ext cx="6096000" cy="1894173"/>
          </a:xfrm>
        </p:spPr>
        <p:txBody>
          <a:bodyPr/>
          <a:lstStyle/>
          <a:p>
            <a:r>
              <a:rPr lang="en-GB" sz="4000" dirty="0" err="1">
                <a:latin typeface="+mn-lt"/>
              </a:rPr>
              <a:t>Bioacoustic</a:t>
            </a:r>
            <a:r>
              <a:rPr lang="en-GB" sz="4000" dirty="0">
                <a:latin typeface="+mn-lt"/>
              </a:rPr>
              <a:t> and </a:t>
            </a:r>
            <a:r>
              <a:rPr lang="en-GB" sz="4000" dirty="0" err="1">
                <a:latin typeface="+mn-lt"/>
              </a:rPr>
              <a:t>ecoacoustic</a:t>
            </a:r>
            <a:r>
              <a:rPr lang="en-GB" sz="4000" dirty="0">
                <a:latin typeface="+mn-lt"/>
              </a:rPr>
              <a:t> data in</a:t>
            </a:r>
            <a:br>
              <a:rPr lang="en-GB" sz="4000" dirty="0">
                <a:latin typeface="+mn-lt"/>
              </a:rPr>
            </a:br>
            <a:r>
              <a:rPr lang="en-GB" sz="4000" dirty="0">
                <a:latin typeface="+mn-lt"/>
              </a:rPr>
              <a:t>AudiovisualCore</a:t>
            </a:r>
            <a:endParaRPr lang="en-GB" sz="4000" b="0" dirty="0">
              <a:latin typeface="+mn-lt"/>
            </a:endParaRPr>
          </a:p>
        </p:txBody>
      </p:sp>
      <p:pic>
        <p:nvPicPr>
          <p:cNvPr id="4" name="Picture 3" descr="A logo with white letters&#10;&#10;Description automatically generated">
            <a:extLst>
              <a:ext uri="{FF2B5EF4-FFF2-40B4-BE49-F238E27FC236}">
                <a16:creationId xmlns:a16="http://schemas.microsoft.com/office/drawing/2014/main" id="{CA14A899-1B19-A788-E348-BC5143619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40" y="265475"/>
            <a:ext cx="2175642" cy="1101033"/>
          </a:xfrm>
          <a:prstGeom prst="rect">
            <a:avLst/>
          </a:prstGeom>
        </p:spPr>
      </p:pic>
      <p:pic>
        <p:nvPicPr>
          <p:cNvPr id="9" name="Picture 8" descr="A group of people walking on a path with a castle in the background&#10;&#10;Description automatically generated with low confidence">
            <a:extLst>
              <a:ext uri="{FF2B5EF4-FFF2-40B4-BE49-F238E27FC236}">
                <a16:creationId xmlns:a16="http://schemas.microsoft.com/office/drawing/2014/main" id="{F30B84BE-29D0-F070-EC8C-6EC01AB8B3DA}"/>
              </a:ext>
            </a:extLst>
          </p:cNvPr>
          <p:cNvPicPr>
            <a:picLocks noChangeAspect="1"/>
          </p:cNvPicPr>
          <p:nvPr/>
        </p:nvPicPr>
        <p:blipFill rotWithShape="1">
          <a:blip r:embed="rId4"/>
          <a:srcRect l="9752" t="5575" r="21775"/>
          <a:stretch/>
        </p:blipFill>
        <p:spPr>
          <a:xfrm>
            <a:off x="6096000" y="-8491"/>
            <a:ext cx="6096000" cy="6866491"/>
          </a:xfrm>
          <a:prstGeom prst="rect">
            <a:avLst/>
          </a:prstGeom>
        </p:spPr>
      </p:pic>
    </p:spTree>
    <p:extLst>
      <p:ext uri="{BB962C8B-B14F-4D97-AF65-F5344CB8AC3E}">
        <p14:creationId xmlns:p14="http://schemas.microsoft.com/office/powerpoint/2010/main" val="63012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438925D-8172-8B48-A779-D3AA5D9885EE}"/>
              </a:ext>
            </a:extLst>
          </p:cNvPr>
          <p:cNvSpPr>
            <a:spLocks noGrp="1"/>
          </p:cNvSpPr>
          <p:nvPr>
            <p:ph type="ftr" sz="quarter" idx="3"/>
          </p:nvPr>
        </p:nvSpPr>
        <p:spPr/>
        <p:txBody>
          <a:bodyPr/>
          <a:lstStyle/>
          <a:p>
            <a:r>
              <a:rPr lang="en-GB"/>
              <a:t>NHM Update January 2024</a:t>
            </a:r>
          </a:p>
        </p:txBody>
      </p:sp>
      <p:pic>
        <p:nvPicPr>
          <p:cNvPr id="5" name="Picture 4" descr="A black background with several brown squares&#10;&#10;Description automatically generated with medium confidence">
            <a:extLst>
              <a:ext uri="{FF2B5EF4-FFF2-40B4-BE49-F238E27FC236}">
                <a16:creationId xmlns:a16="http://schemas.microsoft.com/office/drawing/2014/main" id="{4DF8CAAF-483D-C788-3E27-A0A9BE49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62" y="670232"/>
            <a:ext cx="11720475" cy="4775434"/>
          </a:xfrm>
          <a:prstGeom prst="rect">
            <a:avLst/>
          </a:prstGeom>
          <a:solidFill>
            <a:schemeClr val="bg1"/>
          </a:solidFill>
        </p:spPr>
      </p:pic>
      <p:sp>
        <p:nvSpPr>
          <p:cNvPr id="7" name="TextBox 6">
            <a:extLst>
              <a:ext uri="{FF2B5EF4-FFF2-40B4-BE49-F238E27FC236}">
                <a16:creationId xmlns:a16="http://schemas.microsoft.com/office/drawing/2014/main" id="{399D2012-B90D-F8B9-2042-1CC97D187230}"/>
              </a:ext>
            </a:extLst>
          </p:cNvPr>
          <p:cNvSpPr txBox="1"/>
          <p:nvPr/>
        </p:nvSpPr>
        <p:spPr>
          <a:xfrm>
            <a:off x="5860237" y="5530587"/>
            <a:ext cx="6096000" cy="369332"/>
          </a:xfrm>
          <a:prstGeom prst="rect">
            <a:avLst/>
          </a:prstGeom>
          <a:noFill/>
        </p:spPr>
        <p:txBody>
          <a:bodyPr wrap="square">
            <a:spAutoFit/>
          </a:bodyPr>
          <a:lstStyle/>
          <a:p>
            <a:pPr algn="r"/>
            <a:r>
              <a:rPr lang="en-GB" dirty="0" err="1">
                <a:solidFill>
                  <a:schemeClr val="bg1"/>
                </a:solidFill>
              </a:rPr>
              <a:t>doi</a:t>
            </a:r>
            <a:r>
              <a:rPr lang="en-GB" dirty="0">
                <a:solidFill>
                  <a:schemeClr val="bg1"/>
                </a:solidFill>
              </a:rPr>
              <a:t>: 10.3897/BDJ.8.e54222 </a:t>
            </a:r>
          </a:p>
        </p:txBody>
      </p:sp>
      <p:sp>
        <p:nvSpPr>
          <p:cNvPr id="2" name="Rectangle 1">
            <a:extLst>
              <a:ext uri="{FF2B5EF4-FFF2-40B4-BE49-F238E27FC236}">
                <a16:creationId xmlns:a16="http://schemas.microsoft.com/office/drawing/2014/main" id="{DCCD692F-4DE6-B48C-9C4D-C03C85719345}"/>
              </a:ext>
            </a:extLst>
          </p:cNvPr>
          <p:cNvSpPr/>
          <p:nvPr/>
        </p:nvSpPr>
        <p:spPr>
          <a:xfrm>
            <a:off x="435429" y="1763486"/>
            <a:ext cx="6335485"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D12A41B-2730-28E7-80CA-E4AF72339B31}"/>
              </a:ext>
            </a:extLst>
          </p:cNvPr>
          <p:cNvSpPr/>
          <p:nvPr/>
        </p:nvSpPr>
        <p:spPr>
          <a:xfrm>
            <a:off x="435430" y="1763486"/>
            <a:ext cx="1578428"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0642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438925D-8172-8B48-A779-D3AA5D9885EE}"/>
              </a:ext>
            </a:extLst>
          </p:cNvPr>
          <p:cNvSpPr>
            <a:spLocks noGrp="1"/>
          </p:cNvSpPr>
          <p:nvPr>
            <p:ph type="ftr" sz="quarter" idx="3"/>
          </p:nvPr>
        </p:nvSpPr>
        <p:spPr/>
        <p:txBody>
          <a:bodyPr/>
          <a:lstStyle/>
          <a:p>
            <a:r>
              <a:rPr lang="en-GB"/>
              <a:t>NHM Update January 2024</a:t>
            </a:r>
          </a:p>
        </p:txBody>
      </p:sp>
      <p:pic>
        <p:nvPicPr>
          <p:cNvPr id="5" name="Picture 4" descr="A black background with several brown squares&#10;&#10;Description automatically generated with medium confidence">
            <a:extLst>
              <a:ext uri="{FF2B5EF4-FFF2-40B4-BE49-F238E27FC236}">
                <a16:creationId xmlns:a16="http://schemas.microsoft.com/office/drawing/2014/main" id="{4DF8CAAF-483D-C788-3E27-A0A9BE49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62" y="670232"/>
            <a:ext cx="11720475" cy="4775434"/>
          </a:xfrm>
          <a:prstGeom prst="rect">
            <a:avLst/>
          </a:prstGeom>
          <a:solidFill>
            <a:schemeClr val="bg1"/>
          </a:solidFill>
        </p:spPr>
      </p:pic>
      <p:sp>
        <p:nvSpPr>
          <p:cNvPr id="7" name="TextBox 6">
            <a:extLst>
              <a:ext uri="{FF2B5EF4-FFF2-40B4-BE49-F238E27FC236}">
                <a16:creationId xmlns:a16="http://schemas.microsoft.com/office/drawing/2014/main" id="{399D2012-B90D-F8B9-2042-1CC97D187230}"/>
              </a:ext>
            </a:extLst>
          </p:cNvPr>
          <p:cNvSpPr txBox="1"/>
          <p:nvPr/>
        </p:nvSpPr>
        <p:spPr>
          <a:xfrm>
            <a:off x="5860237" y="5530587"/>
            <a:ext cx="6096000" cy="369332"/>
          </a:xfrm>
          <a:prstGeom prst="rect">
            <a:avLst/>
          </a:prstGeom>
          <a:noFill/>
        </p:spPr>
        <p:txBody>
          <a:bodyPr wrap="square">
            <a:spAutoFit/>
          </a:bodyPr>
          <a:lstStyle/>
          <a:p>
            <a:pPr algn="r"/>
            <a:r>
              <a:rPr lang="en-GB" dirty="0" err="1">
                <a:solidFill>
                  <a:schemeClr val="bg1"/>
                </a:solidFill>
              </a:rPr>
              <a:t>doi</a:t>
            </a:r>
            <a:r>
              <a:rPr lang="en-GB" dirty="0">
                <a:solidFill>
                  <a:schemeClr val="bg1"/>
                </a:solidFill>
              </a:rPr>
              <a:t>: 10.3897/BDJ.8.e54222 </a:t>
            </a:r>
          </a:p>
        </p:txBody>
      </p:sp>
      <p:sp>
        <p:nvSpPr>
          <p:cNvPr id="2" name="Rectangle 1">
            <a:extLst>
              <a:ext uri="{FF2B5EF4-FFF2-40B4-BE49-F238E27FC236}">
                <a16:creationId xmlns:a16="http://schemas.microsoft.com/office/drawing/2014/main" id="{DCCD692F-4DE6-B48C-9C4D-C03C85719345}"/>
              </a:ext>
            </a:extLst>
          </p:cNvPr>
          <p:cNvSpPr/>
          <p:nvPr/>
        </p:nvSpPr>
        <p:spPr>
          <a:xfrm>
            <a:off x="435429" y="1763486"/>
            <a:ext cx="6335485"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D12A41B-2730-28E7-80CA-E4AF72339B31}"/>
              </a:ext>
            </a:extLst>
          </p:cNvPr>
          <p:cNvSpPr/>
          <p:nvPr/>
        </p:nvSpPr>
        <p:spPr>
          <a:xfrm>
            <a:off x="435430" y="1763486"/>
            <a:ext cx="1578428"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6ECA4BF-05F9-9D1C-92EA-24A0D4FA6D08}"/>
              </a:ext>
            </a:extLst>
          </p:cNvPr>
          <p:cNvSpPr/>
          <p:nvPr/>
        </p:nvSpPr>
        <p:spPr>
          <a:xfrm>
            <a:off x="5709555" y="3396344"/>
            <a:ext cx="952501"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7317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213600" y="2799924"/>
            <a:ext cx="11764800" cy="751872"/>
          </a:xfrm>
        </p:spPr>
        <p:txBody>
          <a:bodyPr/>
          <a:lstStyle/>
          <a:p>
            <a:r>
              <a:rPr lang="en-GB" dirty="0">
                <a:hlinkClick r:id="rId2">
                  <a:extLst>
                    <a:ext uri="{A12FA001-AC4F-418D-AE19-62706E023703}">
                      <ahyp:hlinkClr xmlns:ahyp="http://schemas.microsoft.com/office/drawing/2018/hyperlinkcolor" val="tx"/>
                    </a:ext>
                  </a:extLst>
                </a:hlinkClick>
              </a:rPr>
              <a:t>https://🦗.fm</a:t>
            </a:r>
            <a:r>
              <a:rPr lang="en-GB" dirty="0"/>
              <a:t> </a:t>
            </a:r>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white"/>
                </a:solidFill>
                <a:effectLst/>
                <a:uLnTx/>
                <a:uFillTx/>
                <a:latin typeface="Arial" panose="020B0604020202020204"/>
                <a:ea typeface="+mn-ea"/>
                <a:cs typeface="+mn-cs"/>
              </a:rPr>
              <a:t>NHM Update January 2024</a:t>
            </a:r>
          </a:p>
        </p:txBody>
      </p:sp>
    </p:spTree>
    <p:extLst>
      <p:ext uri="{BB962C8B-B14F-4D97-AF65-F5344CB8AC3E}">
        <p14:creationId xmlns:p14="http://schemas.microsoft.com/office/powerpoint/2010/main" val="3752891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err="1"/>
              <a:t>Ecoacoustics</a:t>
            </a:r>
            <a:endParaRPr lang="en-GB" dirty="0"/>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r>
              <a:rPr lang="en-GB"/>
              <a:t>NHM Update January 2024</a:t>
            </a:r>
          </a:p>
        </p:txBody>
      </p:sp>
    </p:spTree>
    <p:extLst>
      <p:ext uri="{BB962C8B-B14F-4D97-AF65-F5344CB8AC3E}">
        <p14:creationId xmlns:p14="http://schemas.microsoft.com/office/powerpoint/2010/main" val="3651904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err="1"/>
              <a:t>Ecoacoustics</a:t>
            </a:r>
            <a:endParaRPr lang="en-GB" dirty="0"/>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white"/>
                </a:solidFill>
                <a:effectLst/>
                <a:uLnTx/>
                <a:uFillTx/>
                <a:latin typeface="Arial" panose="020B0604020202020204"/>
                <a:ea typeface="+mn-ea"/>
                <a:cs typeface="+mn-cs"/>
              </a:rPr>
              <a:t>NHM Update January 2024</a:t>
            </a:r>
          </a:p>
        </p:txBody>
      </p:sp>
      <p:pic>
        <p:nvPicPr>
          <p:cNvPr id="5" name="Picture 4" descr="A person sitting at a desk in an office&#10;&#10;Description automatically generated">
            <a:extLst>
              <a:ext uri="{FF2B5EF4-FFF2-40B4-BE49-F238E27FC236}">
                <a16:creationId xmlns:a16="http://schemas.microsoft.com/office/drawing/2014/main" id="{A77D1042-1F73-2C11-B595-B6EA41D51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3" y="1937657"/>
            <a:ext cx="4669192" cy="3350504"/>
          </a:xfrm>
          <a:prstGeom prst="rect">
            <a:avLst/>
          </a:prstGeom>
        </p:spPr>
      </p:pic>
    </p:spTree>
    <p:extLst>
      <p:ext uri="{BB962C8B-B14F-4D97-AF65-F5344CB8AC3E}">
        <p14:creationId xmlns:p14="http://schemas.microsoft.com/office/powerpoint/2010/main" val="3940494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err="1"/>
              <a:t>Ecoacoustics</a:t>
            </a:r>
            <a:endParaRPr lang="en-GB" dirty="0"/>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white"/>
                </a:solidFill>
                <a:effectLst/>
                <a:uLnTx/>
                <a:uFillTx/>
                <a:latin typeface="Arial" panose="020B0604020202020204"/>
                <a:ea typeface="+mn-ea"/>
                <a:cs typeface="+mn-cs"/>
              </a:rPr>
              <a:t>NHM Update January 2024</a:t>
            </a:r>
          </a:p>
        </p:txBody>
      </p:sp>
      <p:pic>
        <p:nvPicPr>
          <p:cNvPr id="5" name="Picture 4" descr="A person sitting at a desk in an office&#10;&#10;Description automatically generated">
            <a:extLst>
              <a:ext uri="{FF2B5EF4-FFF2-40B4-BE49-F238E27FC236}">
                <a16:creationId xmlns:a16="http://schemas.microsoft.com/office/drawing/2014/main" id="{A77D1042-1F73-2C11-B595-B6EA41D51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3" y="1937657"/>
            <a:ext cx="4669192" cy="3350504"/>
          </a:xfrm>
          <a:prstGeom prst="rect">
            <a:avLst/>
          </a:prstGeom>
        </p:spPr>
      </p:pic>
      <p:pic>
        <p:nvPicPr>
          <p:cNvPr id="6" name="Picture 5" descr="A green circuit board with many small metal components&#10;&#10;Description automatically generated">
            <a:extLst>
              <a:ext uri="{FF2B5EF4-FFF2-40B4-BE49-F238E27FC236}">
                <a16:creationId xmlns:a16="http://schemas.microsoft.com/office/drawing/2014/main" id="{AAF9D51F-A875-29EF-A9AD-72F8AC31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429" y="1937657"/>
            <a:ext cx="4931228" cy="3375152"/>
          </a:xfrm>
          <a:prstGeom prst="rect">
            <a:avLst/>
          </a:prstGeom>
        </p:spPr>
      </p:pic>
      <p:sp>
        <p:nvSpPr>
          <p:cNvPr id="7" name="Arrow: Right 6">
            <a:extLst>
              <a:ext uri="{FF2B5EF4-FFF2-40B4-BE49-F238E27FC236}">
                <a16:creationId xmlns:a16="http://schemas.microsoft.com/office/drawing/2014/main" id="{C80CC08E-9AB9-5A2E-ABA2-B0765F6ABE44}"/>
              </a:ext>
            </a:extLst>
          </p:cNvPr>
          <p:cNvSpPr/>
          <p:nvPr/>
        </p:nvSpPr>
        <p:spPr>
          <a:xfrm>
            <a:off x="5566492" y="2650671"/>
            <a:ext cx="859972" cy="15566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496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E3A0715-5BF2-2439-C15E-23A51B3306B0}"/>
              </a:ext>
            </a:extLst>
          </p:cNvPr>
          <p:cNvSpPr>
            <a:spLocks noGrp="1"/>
          </p:cNvSpPr>
          <p:nvPr>
            <p:ph type="ftr" sz="quarter" idx="3"/>
          </p:nvPr>
        </p:nvSpPr>
        <p:spPr/>
        <p:txBody>
          <a:bodyPr/>
          <a:lstStyle/>
          <a:p>
            <a:r>
              <a:rPr lang="en-GB"/>
              <a:t>NHM Update January 2024</a:t>
            </a:r>
          </a:p>
        </p:txBody>
      </p:sp>
      <p:pic>
        <p:nvPicPr>
          <p:cNvPr id="9" name="Picture 8" descr="A close-up of a computer screen&#10;&#10;Description automatically generated">
            <a:extLst>
              <a:ext uri="{FF2B5EF4-FFF2-40B4-BE49-F238E27FC236}">
                <a16:creationId xmlns:a16="http://schemas.microsoft.com/office/drawing/2014/main" id="{8C509823-604E-7867-8546-7885E0FB040A}"/>
              </a:ext>
            </a:extLst>
          </p:cNvPr>
          <p:cNvPicPr>
            <a:picLocks noChangeAspect="1"/>
          </p:cNvPicPr>
          <p:nvPr/>
        </p:nvPicPr>
        <p:blipFill rotWithShape="1">
          <a:blip r:embed="rId2">
            <a:extLst>
              <a:ext uri="{28A0092B-C50C-407E-A947-70E740481C1C}">
                <a14:useLocalDpi xmlns:a14="http://schemas.microsoft.com/office/drawing/2010/main" val="0"/>
              </a:ext>
            </a:extLst>
          </a:blip>
          <a:srcRect t="57037"/>
          <a:stretch/>
        </p:blipFill>
        <p:spPr>
          <a:xfrm>
            <a:off x="287350" y="2231871"/>
            <a:ext cx="11145774" cy="2394258"/>
          </a:xfrm>
          <a:prstGeom prst="rect">
            <a:avLst/>
          </a:prstGeom>
        </p:spPr>
      </p:pic>
      <p:sp>
        <p:nvSpPr>
          <p:cNvPr id="10" name="TextBox 9">
            <a:extLst>
              <a:ext uri="{FF2B5EF4-FFF2-40B4-BE49-F238E27FC236}">
                <a16:creationId xmlns:a16="http://schemas.microsoft.com/office/drawing/2014/main" id="{783B903B-E885-C225-5708-387CE379182B}"/>
              </a:ext>
            </a:extLst>
          </p:cNvPr>
          <p:cNvSpPr txBox="1"/>
          <p:nvPr/>
        </p:nvSpPr>
        <p:spPr>
          <a:xfrm>
            <a:off x="5860237" y="5530587"/>
            <a:ext cx="6096000" cy="369332"/>
          </a:xfrm>
          <a:prstGeom prst="rect">
            <a:avLst/>
          </a:prstGeom>
          <a:noFill/>
        </p:spPr>
        <p:txBody>
          <a:bodyPr wrap="square">
            <a:spAutoFit/>
          </a:bodyPr>
          <a:lstStyle/>
          <a:p>
            <a:pPr algn="r"/>
            <a:r>
              <a:rPr lang="en-GB" dirty="0">
                <a:solidFill>
                  <a:schemeClr val="bg1"/>
                </a:solidFill>
              </a:rPr>
              <a:t>https://www.nps.gov/mora/learn/nature/soundscapes.htm</a:t>
            </a:r>
          </a:p>
        </p:txBody>
      </p:sp>
    </p:spTree>
    <p:extLst>
      <p:ext uri="{BB962C8B-B14F-4D97-AF65-F5344CB8AC3E}">
        <p14:creationId xmlns:p14="http://schemas.microsoft.com/office/powerpoint/2010/main" val="2902431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logo&#10;&#10;Description automatically generated">
            <a:extLst>
              <a:ext uri="{FF2B5EF4-FFF2-40B4-BE49-F238E27FC236}">
                <a16:creationId xmlns:a16="http://schemas.microsoft.com/office/drawing/2014/main" id="{3C85965F-9344-A952-B1DB-0434F87CB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645"/>
            <a:ext cx="12209566" cy="5769019"/>
          </a:xfrm>
          <a:prstGeom prst="rect">
            <a:avLst/>
          </a:prstGeom>
          <a:ln>
            <a:solidFill>
              <a:srgbClr val="000000"/>
            </a:solidFill>
          </a:ln>
        </p:spPr>
      </p:pic>
    </p:spTree>
    <p:extLst>
      <p:ext uri="{BB962C8B-B14F-4D97-AF65-F5344CB8AC3E}">
        <p14:creationId xmlns:p14="http://schemas.microsoft.com/office/powerpoint/2010/main" val="23147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pic>
        <p:nvPicPr>
          <p:cNvPr id="4" name="Picture 3" descr="A green square with white lines&#10;&#10;Description automatically generated">
            <a:extLst>
              <a:ext uri="{FF2B5EF4-FFF2-40B4-BE49-F238E27FC236}">
                <a16:creationId xmlns:a16="http://schemas.microsoft.com/office/drawing/2014/main" id="{D3EA567F-8861-4170-0262-693B92864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772" y="584399"/>
            <a:ext cx="2143125" cy="2143125"/>
          </a:xfrm>
          <a:prstGeom prst="rect">
            <a:avLst/>
          </a:prstGeom>
        </p:spPr>
      </p:pic>
    </p:spTree>
    <p:extLst>
      <p:ext uri="{BB962C8B-B14F-4D97-AF65-F5344CB8AC3E}">
        <p14:creationId xmlns:p14="http://schemas.microsoft.com/office/powerpoint/2010/main" val="432104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B728664-AF30-3153-534F-77608C2D878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61337" y="2131458"/>
            <a:ext cx="11669325" cy="4525963"/>
          </a:xfrm>
          <a:prstGeom prst="rect">
            <a:avLst/>
          </a:prstGeom>
        </p:spPr>
      </p:pic>
      <p:sp>
        <p:nvSpPr>
          <p:cNvPr id="9" name="Text Placeholder 7">
            <a:extLst>
              <a:ext uri="{FF2B5EF4-FFF2-40B4-BE49-F238E27FC236}">
                <a16:creationId xmlns:a16="http://schemas.microsoft.com/office/drawing/2014/main" id="{F100435A-1778-7516-3708-6A60E1E6915C}"/>
              </a:ext>
            </a:extLst>
          </p:cNvPr>
          <p:cNvSpPr>
            <a:spLocks noGrp="1"/>
          </p:cNvSpPr>
          <p:nvPr>
            <p:ph sz="half" idx="1"/>
          </p:nvPr>
        </p:nvSpPr>
        <p:spPr>
          <a:xfrm>
            <a:off x="3357092" y="1192374"/>
            <a:ext cx="8079576" cy="3765330"/>
          </a:xfrm>
        </p:spPr>
        <p:txBody>
          <a:bodyPr vert="horz" lIns="0" tIns="0" rIns="0" bIns="0" rtlCol="0" anchor="t">
            <a:normAutofit fontScale="92500" lnSpcReduction="20000"/>
          </a:bodyPr>
          <a:lstStyle/>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Permanent, integrated digital infrastructure</a:t>
            </a:r>
          </a:p>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Acoustics</a:t>
            </a:r>
          </a:p>
          <a:p>
            <a:pPr marL="729386" lvl="1" indent="-380144">
              <a:spcAft>
                <a:spcPts val="600"/>
              </a:spcAft>
            </a:pPr>
            <a:r>
              <a:rPr lang="en-GB" sz="2600" dirty="0">
                <a:latin typeface="Arial" panose="020B0604020202020204" pitchFamily="34" charset="0"/>
                <a:cs typeface="Arial" panose="020B0604020202020204" pitchFamily="34" charset="0"/>
              </a:rPr>
              <a:t>Air</a:t>
            </a:r>
          </a:p>
          <a:p>
            <a:pPr marL="729386" lvl="1" indent="-380144">
              <a:spcAft>
                <a:spcPts val="600"/>
              </a:spcAft>
            </a:pPr>
            <a:r>
              <a:rPr lang="en-GB" sz="2600" dirty="0">
                <a:latin typeface="Arial" panose="020B0604020202020204" pitchFamily="34" charset="0"/>
                <a:cs typeface="Arial" panose="020B0604020202020204" pitchFamily="34" charset="0"/>
              </a:rPr>
              <a:t>Water</a:t>
            </a:r>
          </a:p>
          <a:p>
            <a:pPr marL="729386" lvl="1" indent="-380144">
              <a:spcAft>
                <a:spcPts val="600"/>
              </a:spcAft>
            </a:pPr>
            <a:r>
              <a:rPr lang="en-GB" sz="2600" dirty="0">
                <a:latin typeface="Arial" panose="020B0604020202020204" pitchFamily="34" charset="0"/>
                <a:cs typeface="Arial" panose="020B0604020202020204" pitchFamily="34" charset="0"/>
              </a:rPr>
              <a:t>Soil</a:t>
            </a:r>
          </a:p>
          <a:p>
            <a:pPr marL="729386" lvl="1" indent="-380144">
              <a:spcAft>
                <a:spcPts val="600"/>
              </a:spcAft>
            </a:pPr>
            <a:r>
              <a:rPr lang="en-GB" sz="2600" dirty="0">
                <a:latin typeface="Arial" panose="020B0604020202020204" pitchFamily="34" charset="0"/>
                <a:cs typeface="Arial" panose="020B0604020202020204" pitchFamily="34" charset="0"/>
              </a:rPr>
              <a:t>Timber</a:t>
            </a:r>
          </a:p>
          <a:p>
            <a:pPr marL="729386" lvl="1" indent="-380144">
              <a:spcAft>
                <a:spcPts val="600"/>
              </a:spcAft>
            </a:pPr>
            <a:r>
              <a:rPr lang="en-GB" sz="2600" dirty="0">
                <a:latin typeface="Arial" panose="020B0604020202020204" pitchFamily="34" charset="0"/>
                <a:cs typeface="Arial" panose="020B0604020202020204" pitchFamily="34" charset="0"/>
              </a:rPr>
              <a:t>Ultrasound</a:t>
            </a:r>
          </a:p>
          <a:p>
            <a:pPr marL="729386" lvl="1" indent="-380144">
              <a:spcAft>
                <a:spcPts val="600"/>
              </a:spcAft>
            </a:pPr>
            <a:r>
              <a:rPr lang="en-GB" sz="2600" dirty="0">
                <a:latin typeface="Arial" panose="020B0604020202020204" pitchFamily="34" charset="0"/>
                <a:cs typeface="Arial" panose="020B0604020202020204" pitchFamily="34" charset="0"/>
              </a:rPr>
              <a:t>Spatial</a:t>
            </a:r>
          </a:p>
        </p:txBody>
      </p:sp>
      <p:sp>
        <p:nvSpPr>
          <p:cNvPr id="11" name="TextBox 10">
            <a:extLst>
              <a:ext uri="{FF2B5EF4-FFF2-40B4-BE49-F238E27FC236}">
                <a16:creationId xmlns:a16="http://schemas.microsoft.com/office/drawing/2014/main" id="{A20C6234-CCC2-45A4-56FA-028BE12580C4}"/>
              </a:ext>
            </a:extLst>
          </p:cNvPr>
          <p:cNvSpPr txBox="1"/>
          <p:nvPr/>
        </p:nvSpPr>
        <p:spPr>
          <a:xfrm>
            <a:off x="261337" y="428999"/>
            <a:ext cx="5673348" cy="646331"/>
          </a:xfrm>
          <a:prstGeom prst="rect">
            <a:avLst/>
          </a:prstGeom>
          <a:noFill/>
        </p:spPr>
        <p:txBody>
          <a:bodyPr wrap="none" rtlCol="0">
            <a:spAutoFit/>
          </a:bodyPr>
          <a:lstStyle/>
          <a:p>
            <a:r>
              <a:rPr lang="en-GB" sz="3600" b="1" dirty="0">
                <a:latin typeface="Arial" panose="020B0604020202020204" pitchFamily="34" charset="0"/>
                <a:cs typeface="Arial" panose="020B0604020202020204" pitchFamily="34" charset="0"/>
              </a:rPr>
              <a:t>Acoustic sensor network</a:t>
            </a:r>
          </a:p>
        </p:txBody>
      </p:sp>
    </p:spTree>
    <p:extLst>
      <p:ext uri="{BB962C8B-B14F-4D97-AF65-F5344CB8AC3E}">
        <p14:creationId xmlns:p14="http://schemas.microsoft.com/office/powerpoint/2010/main" val="222003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Bioacoustics</a:t>
            </a:r>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r>
              <a:rPr lang="en-GB"/>
              <a:t>NHM Update January 2024</a:t>
            </a:r>
          </a:p>
        </p:txBody>
      </p:sp>
    </p:spTree>
    <p:extLst>
      <p:ext uri="{BB962C8B-B14F-4D97-AF65-F5344CB8AC3E}">
        <p14:creationId xmlns:p14="http://schemas.microsoft.com/office/powerpoint/2010/main" val="3518755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Both</a:t>
            </a:r>
          </a:p>
        </p:txBody>
      </p:sp>
      <p:pic>
        <p:nvPicPr>
          <p:cNvPr id="5" name="Picture 4">
            <a:extLst>
              <a:ext uri="{FF2B5EF4-FFF2-40B4-BE49-F238E27FC236}">
                <a16:creationId xmlns:a16="http://schemas.microsoft.com/office/drawing/2014/main" id="{F1C887B7-3589-1751-3593-C365BD52DE08}"/>
              </a:ext>
            </a:extLst>
          </p:cNvPr>
          <p:cNvPicPr>
            <a:picLocks noChangeAspect="1"/>
          </p:cNvPicPr>
          <p:nvPr/>
        </p:nvPicPr>
        <p:blipFill>
          <a:blip r:embed="rId2"/>
          <a:stretch>
            <a:fillRect/>
          </a:stretch>
        </p:blipFill>
        <p:spPr>
          <a:xfrm>
            <a:off x="2025737" y="1520024"/>
            <a:ext cx="8140526" cy="3817951"/>
          </a:xfrm>
          <a:prstGeom prst="rect">
            <a:avLst/>
          </a:prstGeom>
        </p:spPr>
      </p:pic>
    </p:spTree>
    <p:extLst>
      <p:ext uri="{BB962C8B-B14F-4D97-AF65-F5344CB8AC3E}">
        <p14:creationId xmlns:p14="http://schemas.microsoft.com/office/powerpoint/2010/main" val="4262759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Both</a:t>
            </a:r>
          </a:p>
        </p:txBody>
      </p:sp>
      <p:pic>
        <p:nvPicPr>
          <p:cNvPr id="5" name="Picture 4">
            <a:extLst>
              <a:ext uri="{FF2B5EF4-FFF2-40B4-BE49-F238E27FC236}">
                <a16:creationId xmlns:a16="http://schemas.microsoft.com/office/drawing/2014/main" id="{F1C887B7-3589-1751-3593-C365BD52DE08}"/>
              </a:ext>
            </a:extLst>
          </p:cNvPr>
          <p:cNvPicPr>
            <a:picLocks noChangeAspect="1"/>
          </p:cNvPicPr>
          <p:nvPr/>
        </p:nvPicPr>
        <p:blipFill>
          <a:blip r:embed="rId2"/>
          <a:stretch>
            <a:fillRect/>
          </a:stretch>
        </p:blipFill>
        <p:spPr>
          <a:xfrm>
            <a:off x="2025737" y="1520024"/>
            <a:ext cx="8140526" cy="3817951"/>
          </a:xfrm>
          <a:prstGeom prst="rect">
            <a:avLst/>
          </a:prstGeom>
        </p:spPr>
      </p:pic>
      <p:sp>
        <p:nvSpPr>
          <p:cNvPr id="4" name="Rectangle 3">
            <a:extLst>
              <a:ext uri="{FF2B5EF4-FFF2-40B4-BE49-F238E27FC236}">
                <a16:creationId xmlns:a16="http://schemas.microsoft.com/office/drawing/2014/main" id="{39EDD8A1-ADF3-8719-2FF8-3282BB13ACF1}"/>
              </a:ext>
            </a:extLst>
          </p:cNvPr>
          <p:cNvSpPr/>
          <p:nvPr/>
        </p:nvSpPr>
        <p:spPr>
          <a:xfrm>
            <a:off x="2025737" y="1520024"/>
            <a:ext cx="1370606" cy="3817951"/>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9250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Both</a:t>
            </a:r>
          </a:p>
        </p:txBody>
      </p:sp>
      <p:pic>
        <p:nvPicPr>
          <p:cNvPr id="5" name="Picture 4">
            <a:extLst>
              <a:ext uri="{FF2B5EF4-FFF2-40B4-BE49-F238E27FC236}">
                <a16:creationId xmlns:a16="http://schemas.microsoft.com/office/drawing/2014/main" id="{F1C887B7-3589-1751-3593-C365BD52DE08}"/>
              </a:ext>
            </a:extLst>
          </p:cNvPr>
          <p:cNvPicPr>
            <a:picLocks noChangeAspect="1"/>
          </p:cNvPicPr>
          <p:nvPr/>
        </p:nvPicPr>
        <p:blipFill>
          <a:blip r:embed="rId2"/>
          <a:stretch>
            <a:fillRect/>
          </a:stretch>
        </p:blipFill>
        <p:spPr>
          <a:xfrm>
            <a:off x="2025737" y="1520024"/>
            <a:ext cx="8140526" cy="3817951"/>
          </a:xfrm>
          <a:prstGeom prst="rect">
            <a:avLst/>
          </a:prstGeom>
        </p:spPr>
      </p:pic>
      <p:sp>
        <p:nvSpPr>
          <p:cNvPr id="6" name="Rectangle 5">
            <a:extLst>
              <a:ext uri="{FF2B5EF4-FFF2-40B4-BE49-F238E27FC236}">
                <a16:creationId xmlns:a16="http://schemas.microsoft.com/office/drawing/2014/main" id="{5544A9D2-3ED2-89AD-4302-40111D8892FB}"/>
              </a:ext>
            </a:extLst>
          </p:cNvPr>
          <p:cNvSpPr/>
          <p:nvPr/>
        </p:nvSpPr>
        <p:spPr>
          <a:xfrm>
            <a:off x="3385457" y="1520023"/>
            <a:ext cx="1370606" cy="3817951"/>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5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Both</a:t>
            </a:r>
          </a:p>
        </p:txBody>
      </p:sp>
      <p:pic>
        <p:nvPicPr>
          <p:cNvPr id="5" name="Picture 4">
            <a:extLst>
              <a:ext uri="{FF2B5EF4-FFF2-40B4-BE49-F238E27FC236}">
                <a16:creationId xmlns:a16="http://schemas.microsoft.com/office/drawing/2014/main" id="{F1C887B7-3589-1751-3593-C365BD52DE08}"/>
              </a:ext>
            </a:extLst>
          </p:cNvPr>
          <p:cNvPicPr>
            <a:picLocks noChangeAspect="1"/>
          </p:cNvPicPr>
          <p:nvPr/>
        </p:nvPicPr>
        <p:blipFill>
          <a:blip r:embed="rId2"/>
          <a:stretch>
            <a:fillRect/>
          </a:stretch>
        </p:blipFill>
        <p:spPr>
          <a:xfrm>
            <a:off x="2025737" y="1520024"/>
            <a:ext cx="8140526" cy="3817951"/>
          </a:xfrm>
          <a:prstGeom prst="rect">
            <a:avLst/>
          </a:prstGeom>
        </p:spPr>
      </p:pic>
      <p:sp>
        <p:nvSpPr>
          <p:cNvPr id="7" name="Rectangle 6">
            <a:extLst>
              <a:ext uri="{FF2B5EF4-FFF2-40B4-BE49-F238E27FC236}">
                <a16:creationId xmlns:a16="http://schemas.microsoft.com/office/drawing/2014/main" id="{8F82688C-58CF-AB24-94D8-63A56A15B939}"/>
              </a:ext>
            </a:extLst>
          </p:cNvPr>
          <p:cNvSpPr/>
          <p:nvPr/>
        </p:nvSpPr>
        <p:spPr>
          <a:xfrm>
            <a:off x="4756063" y="1520023"/>
            <a:ext cx="1370606" cy="3817951"/>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14457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Both</a:t>
            </a:r>
          </a:p>
        </p:txBody>
      </p:sp>
      <p:pic>
        <p:nvPicPr>
          <p:cNvPr id="5" name="Picture 4">
            <a:extLst>
              <a:ext uri="{FF2B5EF4-FFF2-40B4-BE49-F238E27FC236}">
                <a16:creationId xmlns:a16="http://schemas.microsoft.com/office/drawing/2014/main" id="{F1C887B7-3589-1751-3593-C365BD52DE08}"/>
              </a:ext>
            </a:extLst>
          </p:cNvPr>
          <p:cNvPicPr>
            <a:picLocks noChangeAspect="1"/>
          </p:cNvPicPr>
          <p:nvPr/>
        </p:nvPicPr>
        <p:blipFill>
          <a:blip r:embed="rId2"/>
          <a:stretch>
            <a:fillRect/>
          </a:stretch>
        </p:blipFill>
        <p:spPr>
          <a:xfrm>
            <a:off x="2025737" y="1520024"/>
            <a:ext cx="8140526" cy="3817951"/>
          </a:xfrm>
          <a:prstGeom prst="rect">
            <a:avLst/>
          </a:prstGeom>
        </p:spPr>
      </p:pic>
      <p:sp>
        <p:nvSpPr>
          <p:cNvPr id="7" name="Rectangle 6">
            <a:extLst>
              <a:ext uri="{FF2B5EF4-FFF2-40B4-BE49-F238E27FC236}">
                <a16:creationId xmlns:a16="http://schemas.microsoft.com/office/drawing/2014/main" id="{8F82688C-58CF-AB24-94D8-63A56A15B939}"/>
              </a:ext>
            </a:extLst>
          </p:cNvPr>
          <p:cNvSpPr/>
          <p:nvPr/>
        </p:nvSpPr>
        <p:spPr>
          <a:xfrm>
            <a:off x="4756063" y="1520023"/>
            <a:ext cx="1370606" cy="3817951"/>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 name="Picture 5" descr="A low poly bird on a branch&#10;&#10;Description automatically generated">
            <a:extLst>
              <a:ext uri="{FF2B5EF4-FFF2-40B4-BE49-F238E27FC236}">
                <a16:creationId xmlns:a16="http://schemas.microsoft.com/office/drawing/2014/main" id="{5665597F-340C-5FEC-7B30-956D3D81C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1206" y="3247379"/>
            <a:ext cx="3250794" cy="3250794"/>
          </a:xfrm>
          <a:prstGeom prst="rect">
            <a:avLst/>
          </a:prstGeom>
        </p:spPr>
      </p:pic>
    </p:spTree>
    <p:extLst>
      <p:ext uri="{BB962C8B-B14F-4D97-AF65-F5344CB8AC3E}">
        <p14:creationId xmlns:p14="http://schemas.microsoft.com/office/powerpoint/2010/main" val="614477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92307" y="263552"/>
            <a:ext cx="11764800" cy="751872"/>
          </a:xfrm>
        </p:spPr>
        <p:txBody>
          <a:bodyPr/>
          <a:lstStyle/>
          <a:p>
            <a:pPr algn="l"/>
            <a:r>
              <a:rPr lang="en-GB" dirty="0"/>
              <a:t>Audio files…</a:t>
            </a:r>
          </a:p>
        </p:txBody>
      </p:sp>
      <p:sp>
        <p:nvSpPr>
          <p:cNvPr id="4" name="TextBox 3">
            <a:extLst>
              <a:ext uri="{FF2B5EF4-FFF2-40B4-BE49-F238E27FC236}">
                <a16:creationId xmlns:a16="http://schemas.microsoft.com/office/drawing/2014/main" id="{DECBDD83-4DC1-9ABD-4E9A-B1B258B20BB3}"/>
              </a:ext>
            </a:extLst>
          </p:cNvPr>
          <p:cNvSpPr txBox="1"/>
          <p:nvPr/>
        </p:nvSpPr>
        <p:spPr>
          <a:xfrm>
            <a:off x="344129" y="1094541"/>
            <a:ext cx="11110452" cy="50167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May contain multiple occurrence records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May contain multiple “things”</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Different parts can be used for different purposes (regions input and output to models)</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Need to identify regions within files.</a:t>
            </a:r>
          </a:p>
        </p:txBody>
      </p:sp>
    </p:spTree>
    <p:extLst>
      <p:ext uri="{BB962C8B-B14F-4D97-AF65-F5344CB8AC3E}">
        <p14:creationId xmlns:p14="http://schemas.microsoft.com/office/powerpoint/2010/main" val="2137871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Other uses cases</a:t>
            </a:r>
          </a:p>
        </p:txBody>
      </p:sp>
      <p:sp>
        <p:nvSpPr>
          <p:cNvPr id="8" name="TextBox 7">
            <a:extLst>
              <a:ext uri="{FF2B5EF4-FFF2-40B4-BE49-F238E27FC236}">
                <a16:creationId xmlns:a16="http://schemas.microsoft.com/office/drawing/2014/main" id="{5B02252D-A304-03B9-E12E-0CEA2FAA0275}"/>
              </a:ext>
            </a:extLst>
          </p:cNvPr>
          <p:cNvSpPr txBox="1"/>
          <p:nvPr/>
        </p:nvSpPr>
        <p:spPr>
          <a:xfrm>
            <a:off x="344129" y="1366684"/>
            <a:ext cx="11110452" cy="255454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Specimen digitisation (labels / scales / colour refs) – more later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Video</a:t>
            </a:r>
          </a:p>
        </p:txBody>
      </p:sp>
    </p:spTree>
    <p:extLst>
      <p:ext uri="{BB962C8B-B14F-4D97-AF65-F5344CB8AC3E}">
        <p14:creationId xmlns:p14="http://schemas.microsoft.com/office/powerpoint/2010/main" val="705205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err="1">
                <a:solidFill>
                  <a:schemeClr val="bg1"/>
                </a:solidFill>
              </a:rPr>
              <a:t>RegionOfInterest</a:t>
            </a:r>
            <a:endParaRPr lang="en-GB" dirty="0">
              <a:solidFill>
                <a:schemeClr val="bg1"/>
              </a:solidFill>
            </a:endParaRPr>
          </a:p>
        </p:txBody>
      </p:sp>
      <p:sp>
        <p:nvSpPr>
          <p:cNvPr id="3" name="TextBox 2">
            <a:extLst>
              <a:ext uri="{FF2B5EF4-FFF2-40B4-BE49-F238E27FC236}">
                <a16:creationId xmlns:a16="http://schemas.microsoft.com/office/drawing/2014/main" id="{8045F749-FEB7-ECFC-206D-42EC8AB846C9}"/>
              </a:ext>
            </a:extLst>
          </p:cNvPr>
          <p:cNvSpPr txBox="1"/>
          <p:nvPr/>
        </p:nvSpPr>
        <p:spPr>
          <a:xfrm>
            <a:off x="344129" y="1366684"/>
            <a:ext cx="11110452" cy="50167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hasROI</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isROIof</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err="1">
                <a:solidFill>
                  <a:schemeClr val="accent6">
                    <a:lumMod val="60000"/>
                    <a:lumOff val="40000"/>
                  </a:schemeClr>
                </a:solidFill>
                <a:latin typeface="Arial" panose="020B0604020202020204"/>
              </a:rPr>
              <a:t>startTime</a:t>
            </a:r>
            <a:r>
              <a:rPr lang="en-GB" sz="4000" dirty="0">
                <a:solidFill>
                  <a:schemeClr val="accent6">
                    <a:lumMod val="60000"/>
                    <a:lumOff val="40000"/>
                  </a:schemeClr>
                </a:solidFill>
                <a:latin typeface="Arial" panose="020B0604020202020204"/>
              </a:rPr>
              <a:t>, </a:t>
            </a:r>
            <a:r>
              <a:rPr lang="en-GB" sz="4000" dirty="0" err="1">
                <a:solidFill>
                  <a:schemeClr val="accent6">
                    <a:lumMod val="60000"/>
                    <a:lumOff val="40000"/>
                  </a:schemeClr>
                </a:solidFill>
                <a:latin typeface="Arial" panose="020B0604020202020204"/>
              </a:rPr>
              <a:t>startTimestamp</a:t>
            </a:r>
            <a:r>
              <a:rPr lang="en-GB" sz="4000" dirty="0">
                <a:solidFill>
                  <a:schemeClr val="accent6">
                    <a:lumMod val="60000"/>
                    <a:lumOff val="40000"/>
                  </a:schemeClr>
                </a:solidFill>
                <a:latin typeface="Arial" panose="020B0604020202020204"/>
              </a:rPr>
              <a:t>, </a:t>
            </a:r>
            <a:r>
              <a:rPr kumimoji="0" lang="en-GB" sz="4000" b="0" i="0" u="none" strike="noStrike" kern="1200" cap="none" spc="0" normalizeH="0" baseline="0" noProof="0" dirty="0" err="1">
                <a:ln>
                  <a:noFill/>
                </a:ln>
                <a:solidFill>
                  <a:schemeClr val="accent6">
                    <a:lumMod val="60000"/>
                    <a:lumOff val="40000"/>
                  </a:schemeClr>
                </a:solidFill>
                <a:effectLst/>
                <a:uLnTx/>
                <a:uFillTx/>
                <a:latin typeface="Arial" panose="020B0604020202020204"/>
                <a:ea typeface="+mn-ea"/>
                <a:cs typeface="+mn-cs"/>
              </a:rPr>
              <a:t>endTime</a:t>
            </a:r>
            <a:r>
              <a:rPr kumimoji="0" lang="en-GB" sz="4000" b="0" i="0" u="none" strike="noStrike" kern="1200" cap="none" spc="0" normalizeH="0" baseline="0" noProof="0" dirty="0">
                <a:ln>
                  <a:noFill/>
                </a:ln>
                <a:solidFill>
                  <a:schemeClr val="accent6">
                    <a:lumMod val="60000"/>
                    <a:lumOff val="40000"/>
                  </a:schemeClr>
                </a:solidFill>
                <a:effectLst/>
                <a:uLnTx/>
                <a:uFillTx/>
                <a:latin typeface="Arial" panose="020B0604020202020204"/>
                <a:ea typeface="+mn-ea"/>
                <a:cs typeface="+mn-cs"/>
              </a:rPr>
              <a:t>, </a:t>
            </a:r>
            <a:r>
              <a:rPr kumimoji="0" lang="en-GB" sz="4000" b="0" i="0" u="none" strike="noStrike" kern="1200" cap="none" spc="0" normalizeH="0" baseline="0" noProof="0" dirty="0" err="1">
                <a:ln>
                  <a:noFill/>
                </a:ln>
                <a:solidFill>
                  <a:schemeClr val="accent6">
                    <a:lumMod val="60000"/>
                    <a:lumOff val="40000"/>
                  </a:schemeClr>
                </a:solidFill>
                <a:effectLst/>
                <a:uLnTx/>
                <a:uFillTx/>
                <a:latin typeface="Arial" panose="020B0604020202020204"/>
                <a:ea typeface="+mn-ea"/>
                <a:cs typeface="+mn-cs"/>
              </a:rPr>
              <a:t>endTimestamp</a:t>
            </a:r>
            <a:endParaRPr kumimoji="0" lang="en-GB" sz="4000" b="0" i="0" u="none" strike="noStrike" kern="1200" cap="none" spc="0" normalizeH="0" baseline="0" noProof="0" dirty="0">
              <a:ln>
                <a:noFill/>
              </a:ln>
              <a:solidFill>
                <a:schemeClr val="accent6">
                  <a:lumMod val="60000"/>
                  <a:lumOff val="40000"/>
                </a:schemeClr>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schemeClr val="accent6">
                  <a:lumMod val="60000"/>
                  <a:lumOff val="40000"/>
                </a:schemeClr>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err="1">
                <a:ln>
                  <a:noFill/>
                </a:ln>
                <a:solidFill>
                  <a:schemeClr val="accent6">
                    <a:lumMod val="60000"/>
                    <a:lumOff val="40000"/>
                  </a:schemeClr>
                </a:solidFill>
                <a:effectLst/>
                <a:uLnTx/>
                <a:uFillTx/>
                <a:latin typeface="Arial" panose="020B0604020202020204"/>
                <a:ea typeface="+mn-ea"/>
                <a:cs typeface="+mn-cs"/>
              </a:rPr>
              <a:t>freqLow</a:t>
            </a:r>
            <a:r>
              <a:rPr kumimoji="0" lang="en-GB" sz="4000" b="0" i="0" u="none" strike="noStrike" kern="1200" cap="none" spc="0" normalizeH="0" baseline="0" noProof="0" dirty="0">
                <a:ln>
                  <a:noFill/>
                </a:ln>
                <a:solidFill>
                  <a:schemeClr val="accent6">
                    <a:lumMod val="60000"/>
                    <a:lumOff val="40000"/>
                  </a:schemeClr>
                </a:solidFill>
                <a:effectLst/>
                <a:uLnTx/>
                <a:uFillTx/>
                <a:latin typeface="Arial" panose="020B0604020202020204"/>
                <a:ea typeface="+mn-ea"/>
                <a:cs typeface="+mn-cs"/>
              </a:rPr>
              <a:t>, </a:t>
            </a:r>
            <a:r>
              <a:rPr kumimoji="0" lang="en-GB" sz="4000" b="0" i="0" u="none" strike="noStrike" kern="1200" cap="none" spc="0" normalizeH="0" baseline="0" noProof="0" dirty="0" err="1">
                <a:ln>
                  <a:noFill/>
                </a:ln>
                <a:solidFill>
                  <a:schemeClr val="accent6">
                    <a:lumMod val="60000"/>
                    <a:lumOff val="40000"/>
                  </a:schemeClr>
                </a:solidFill>
                <a:effectLst/>
                <a:uLnTx/>
                <a:uFillTx/>
                <a:latin typeface="Arial" panose="020B0604020202020204"/>
                <a:ea typeface="+mn-ea"/>
                <a:cs typeface="+mn-cs"/>
              </a:rPr>
              <a:t>freqHigh</a:t>
            </a:r>
            <a:endParaRPr kumimoji="0" lang="en-GB" sz="4000" b="0" i="0" u="none" strike="noStrike" kern="1200" cap="none" spc="0" normalizeH="0" baseline="0" noProof="0" dirty="0">
              <a:ln>
                <a:noFill/>
              </a:ln>
              <a:solidFill>
                <a:schemeClr val="accent6">
                  <a:lumMod val="60000"/>
                  <a:lumOff val="40000"/>
                </a:schemeClr>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err="1">
                <a:solidFill>
                  <a:prstClr val="white"/>
                </a:solidFill>
                <a:latin typeface="Arial" panose="020B0604020202020204"/>
              </a:rPr>
              <a:t>xFrac</a:t>
            </a:r>
            <a:r>
              <a:rPr lang="en-GB" sz="4000" dirty="0">
                <a:solidFill>
                  <a:prstClr val="white"/>
                </a:solidFill>
                <a:latin typeface="Arial" panose="020B0604020202020204"/>
              </a:rPr>
              <a:t>, </a:t>
            </a:r>
            <a:r>
              <a:rPr lang="en-GB" sz="4000" dirty="0" err="1">
                <a:solidFill>
                  <a:prstClr val="white"/>
                </a:solidFill>
                <a:latin typeface="Arial" panose="020B0604020202020204"/>
              </a:rPr>
              <a:t>yFrac</a:t>
            </a:r>
            <a:r>
              <a:rPr lang="en-GB" sz="4000" dirty="0">
                <a:solidFill>
                  <a:prstClr val="white"/>
                </a:solidFill>
                <a:latin typeface="Arial" panose="020B0604020202020204"/>
              </a:rPr>
              <a:t>, (</a:t>
            </a:r>
            <a:r>
              <a:rPr lang="en-GB" sz="4000" dirty="0" err="1">
                <a:solidFill>
                  <a:prstClr val="white"/>
                </a:solidFill>
                <a:latin typeface="Arial" panose="020B0604020202020204"/>
              </a:rPr>
              <a:t>heightFrac</a:t>
            </a:r>
            <a:r>
              <a:rPr lang="en-GB" sz="4000" dirty="0">
                <a:solidFill>
                  <a:prstClr val="white"/>
                </a:solidFill>
                <a:latin typeface="Arial" panose="020B0604020202020204"/>
              </a:rPr>
              <a:t>, </a:t>
            </a:r>
            <a:r>
              <a:rPr lang="en-GB" sz="4000" dirty="0" err="1">
                <a:solidFill>
                  <a:prstClr val="white"/>
                </a:solidFill>
                <a:latin typeface="Arial" panose="020B0604020202020204"/>
              </a:rPr>
              <a:t>widthFrac</a:t>
            </a:r>
            <a:r>
              <a:rPr lang="en-GB" sz="4000" dirty="0">
                <a:solidFill>
                  <a:prstClr val="white"/>
                </a:solidFill>
                <a:latin typeface="Arial" panose="020B0604020202020204"/>
              </a:rPr>
              <a:t>), </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radius</a:t>
            </a:r>
          </a:p>
        </p:txBody>
      </p:sp>
    </p:spTree>
    <p:extLst>
      <p:ext uri="{BB962C8B-B14F-4D97-AF65-F5344CB8AC3E}">
        <p14:creationId xmlns:p14="http://schemas.microsoft.com/office/powerpoint/2010/main" val="3396451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Prototype aggregator</a:t>
            </a:r>
          </a:p>
        </p:txBody>
      </p:sp>
      <p:sp>
        <p:nvSpPr>
          <p:cNvPr id="3" name="TextBox 2">
            <a:extLst>
              <a:ext uri="{FF2B5EF4-FFF2-40B4-BE49-F238E27FC236}">
                <a16:creationId xmlns:a16="http://schemas.microsoft.com/office/drawing/2014/main" id="{8FB39804-6F9C-3DDC-4086-367C9BB7C361}"/>
              </a:ext>
            </a:extLst>
          </p:cNvPr>
          <p:cNvSpPr txBox="1"/>
          <p:nvPr/>
        </p:nvSpPr>
        <p:spPr>
          <a:xfrm>
            <a:off x="311472" y="1366684"/>
            <a:ext cx="11110452" cy="317009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audioblast.org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Annotations/ROI (</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BirdNET</a:t>
            </a:r>
            <a:r>
              <a:rPr lang="en-GB" sz="4000" dirty="0">
                <a:solidFill>
                  <a:prstClr val="white"/>
                </a:solidFill>
                <a:latin typeface="Arial" panose="020B0604020202020204"/>
              </a:rPr>
              <a:t>, etc)</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Traits</a:t>
            </a:r>
          </a:p>
        </p:txBody>
      </p:sp>
    </p:spTree>
    <p:extLst>
      <p:ext uri="{BB962C8B-B14F-4D97-AF65-F5344CB8AC3E}">
        <p14:creationId xmlns:p14="http://schemas.microsoft.com/office/powerpoint/2010/main" val="2173270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ac: coming soon (and thanks)</a:t>
            </a:r>
          </a:p>
        </p:txBody>
      </p:sp>
      <p:sp>
        <p:nvSpPr>
          <p:cNvPr id="3" name="TextBox 2">
            <a:extLst>
              <a:ext uri="{FF2B5EF4-FFF2-40B4-BE49-F238E27FC236}">
                <a16:creationId xmlns:a16="http://schemas.microsoft.com/office/drawing/2014/main" id="{8FB39804-6F9C-3DDC-4086-367C9BB7C361}"/>
              </a:ext>
            </a:extLst>
          </p:cNvPr>
          <p:cNvSpPr txBox="1"/>
          <p:nvPr/>
        </p:nvSpPr>
        <p:spPr>
          <a:xfrm>
            <a:off x="322357" y="1072770"/>
            <a:ext cx="11110452"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Content Description Controlled Vocabulary</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https://github.com/tdwg/ac/milestone/7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3D Task Group</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https://github.com/tdwg/ac/milestone/8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Third Wednesday MG meetings: GitHub</a:t>
            </a:r>
          </a:p>
        </p:txBody>
      </p:sp>
    </p:spTree>
    <p:extLst>
      <p:ext uri="{BB962C8B-B14F-4D97-AF65-F5344CB8AC3E}">
        <p14:creationId xmlns:p14="http://schemas.microsoft.com/office/powerpoint/2010/main" val="4278477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554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yellow rectangular object with black text&#10;&#10;Description automatically generated">
            <a:extLst>
              <a:ext uri="{FF2B5EF4-FFF2-40B4-BE49-F238E27FC236}">
                <a16:creationId xmlns:a16="http://schemas.microsoft.com/office/drawing/2014/main" id="{D54C8F4B-58C2-B9A1-4E18-8F61F4244819}"/>
              </a:ext>
            </a:extLst>
          </p:cNvPr>
          <p:cNvPicPr>
            <a:picLocks noChangeAspect="1"/>
          </p:cNvPicPr>
          <p:nvPr/>
        </p:nvPicPr>
        <p:blipFill rotWithShape="1">
          <a:blip r:embed="rId3">
            <a:extLst>
              <a:ext uri="{28A0092B-C50C-407E-A947-70E740481C1C}">
                <a14:useLocalDpi xmlns:a14="http://schemas.microsoft.com/office/drawing/2010/main" val="0"/>
              </a:ext>
            </a:extLst>
          </a:blip>
          <a:srcRect l="18811" t="8882" r="15205" b="5885"/>
          <a:stretch/>
        </p:blipFill>
        <p:spPr>
          <a:xfrm>
            <a:off x="7506928" y="0"/>
            <a:ext cx="4685072" cy="6849184"/>
          </a:xfrm>
          <a:prstGeom prst="rect">
            <a:avLst/>
          </a:prstGeom>
        </p:spPr>
      </p:pic>
      <p:pic>
        <p:nvPicPr>
          <p:cNvPr id="4" name="Picture 3">
            <a:extLst>
              <a:ext uri="{FF2B5EF4-FFF2-40B4-BE49-F238E27FC236}">
                <a16:creationId xmlns:a16="http://schemas.microsoft.com/office/drawing/2014/main" id="{ED604306-475B-0512-F196-055D26EB93B4}"/>
              </a:ext>
            </a:extLst>
          </p:cNvPr>
          <p:cNvPicPr>
            <a:picLocks noChangeAspect="1"/>
          </p:cNvPicPr>
          <p:nvPr/>
        </p:nvPicPr>
        <p:blipFill rotWithShape="1">
          <a:blip r:embed="rId4"/>
          <a:srcRect l="26444" t="984"/>
          <a:stretch/>
        </p:blipFill>
        <p:spPr>
          <a:xfrm>
            <a:off x="0" y="-34672"/>
            <a:ext cx="7506927" cy="6927343"/>
          </a:xfrm>
          <a:prstGeom prst="rect">
            <a:avLst/>
          </a:prstGeom>
        </p:spPr>
      </p:pic>
      <p:sp>
        <p:nvSpPr>
          <p:cNvPr id="7" name="TextBox 6">
            <a:extLst>
              <a:ext uri="{FF2B5EF4-FFF2-40B4-BE49-F238E27FC236}">
                <a16:creationId xmlns:a16="http://schemas.microsoft.com/office/drawing/2014/main" id="{9DB3800D-C293-D1D0-E362-602A70D5CCCF}"/>
              </a:ext>
            </a:extLst>
          </p:cNvPr>
          <p:cNvSpPr txBox="1"/>
          <p:nvPr/>
        </p:nvSpPr>
        <p:spPr>
          <a:xfrm>
            <a:off x="0" y="759985"/>
            <a:ext cx="7506927" cy="1815882"/>
          </a:xfrm>
          <a:prstGeom prst="rect">
            <a:avLst/>
          </a:prstGeom>
          <a:solidFill>
            <a:schemeClr val="tx1">
              <a:alpha val="39000"/>
            </a:schemeClr>
          </a:solidFill>
        </p:spPr>
        <p:txBody>
          <a:bodyPr wrap="square" rtlCol="0">
            <a:spAutoFit/>
          </a:bodyPr>
          <a:lstStyle/>
          <a:p>
            <a:pPr algn="ctr"/>
            <a:endParaRPr lang="en-GB" sz="2800" dirty="0">
              <a:solidFill>
                <a:schemeClr val="bg1"/>
              </a:solidFill>
            </a:endParaRPr>
          </a:p>
          <a:p>
            <a:pPr algn="ctr"/>
            <a:r>
              <a:rPr lang="en-GB" sz="2800" dirty="0">
                <a:solidFill>
                  <a:schemeClr val="bg1"/>
                </a:solidFill>
              </a:rPr>
              <a:t>Questions?</a:t>
            </a:r>
          </a:p>
          <a:p>
            <a:pPr algn="ctr"/>
            <a:endParaRPr lang="en-GB" sz="2800" dirty="0">
              <a:solidFill>
                <a:schemeClr val="bg1"/>
              </a:solidFill>
            </a:endParaRPr>
          </a:p>
          <a:p>
            <a:pPr algn="ctr"/>
            <a:r>
              <a:rPr lang="en-GB" sz="2800" dirty="0">
                <a:solidFill>
                  <a:schemeClr val="bg1"/>
                </a:solidFill>
              </a:rPr>
              <a:t>edward.baker@nhm.ac.uk</a:t>
            </a:r>
          </a:p>
        </p:txBody>
      </p:sp>
    </p:spTree>
    <p:extLst>
      <p:ext uri="{BB962C8B-B14F-4D97-AF65-F5344CB8AC3E}">
        <p14:creationId xmlns:p14="http://schemas.microsoft.com/office/powerpoint/2010/main" val="2802453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34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880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picture containing text&#10;&#10;Description automatically generated">
            <a:extLst>
              <a:ext uri="{FF2B5EF4-FFF2-40B4-BE49-F238E27FC236}">
                <a16:creationId xmlns:a16="http://schemas.microsoft.com/office/drawing/2014/main" id="{13272767-E194-3C33-DCCD-5D91C70515C9}"/>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3924186" y="4129548"/>
            <a:ext cx="2921276" cy="301024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C3ABC61F-2359-6DF9-27A2-747C6F86121D}"/>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6724717" y="4127527"/>
            <a:ext cx="2921276" cy="301024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E3B6DA83-6829-F898-2FFD-FE77C367C873}"/>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9255160" y="4172616"/>
            <a:ext cx="2921276" cy="3010247"/>
          </a:xfrm>
          <a:prstGeom prst="rect">
            <a:avLst/>
          </a:prstGeom>
        </p:spPr>
      </p:pic>
    </p:spTree>
    <p:extLst>
      <p:ext uri="{BB962C8B-B14F-4D97-AF65-F5344CB8AC3E}">
        <p14:creationId xmlns:p14="http://schemas.microsoft.com/office/powerpoint/2010/main" val="44157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6D7F71-301C-CC04-447C-3CC135049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5626"/>
            <a:ext cx="12192000" cy="1247775"/>
          </a:xfrm>
          <a:prstGeom prst="rect">
            <a:avLst/>
          </a:prstGeom>
        </p:spPr>
      </p:pic>
      <p:sp>
        <p:nvSpPr>
          <p:cNvPr id="7" name="TextBox 6">
            <a:extLst>
              <a:ext uri="{FF2B5EF4-FFF2-40B4-BE49-F238E27FC236}">
                <a16:creationId xmlns:a16="http://schemas.microsoft.com/office/drawing/2014/main" id="{C677DA61-8112-2942-6F9B-8F5B850EC815}"/>
              </a:ext>
            </a:extLst>
          </p:cNvPr>
          <p:cNvSpPr txBox="1"/>
          <p:nvPr/>
        </p:nvSpPr>
        <p:spPr>
          <a:xfrm>
            <a:off x="2884715" y="4085549"/>
            <a:ext cx="6096000" cy="923330"/>
          </a:xfrm>
          <a:prstGeom prst="rect">
            <a:avLst/>
          </a:prstGeom>
          <a:noFill/>
        </p:spPr>
        <p:txBody>
          <a:bodyPr wrap="square">
            <a:spAutoFit/>
          </a:bodyPr>
          <a:lstStyle/>
          <a:p>
            <a:r>
              <a:rPr lang="en-GB" dirty="0">
                <a:solidFill>
                  <a:schemeClr val="bg1"/>
                </a:solidFill>
              </a:rPr>
              <a:t>Blue: voice introductions</a:t>
            </a:r>
          </a:p>
          <a:p>
            <a:r>
              <a:rPr lang="en-GB" dirty="0">
                <a:solidFill>
                  <a:schemeClr val="bg1"/>
                </a:solidFill>
              </a:rPr>
              <a:t>Red: extraneous noise</a:t>
            </a:r>
          </a:p>
          <a:p>
            <a:r>
              <a:rPr lang="en-GB" dirty="0">
                <a:solidFill>
                  <a:schemeClr val="bg1"/>
                </a:solidFill>
              </a:rPr>
              <a:t>Green: calls</a:t>
            </a:r>
          </a:p>
        </p:txBody>
      </p:sp>
    </p:spTree>
    <p:extLst>
      <p:ext uri="{BB962C8B-B14F-4D97-AF65-F5344CB8AC3E}">
        <p14:creationId xmlns:p14="http://schemas.microsoft.com/office/powerpoint/2010/main" val="150433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438925D-8172-8B48-A779-D3AA5D9885EE}"/>
              </a:ext>
            </a:extLst>
          </p:cNvPr>
          <p:cNvSpPr>
            <a:spLocks noGrp="1"/>
          </p:cNvSpPr>
          <p:nvPr>
            <p:ph type="ftr" sz="quarter" idx="3"/>
          </p:nvPr>
        </p:nvSpPr>
        <p:spPr/>
        <p:txBody>
          <a:bodyPr/>
          <a:lstStyle/>
          <a:p>
            <a:r>
              <a:rPr lang="en-GB"/>
              <a:t>NHM Update January 2024</a:t>
            </a:r>
          </a:p>
        </p:txBody>
      </p:sp>
      <p:pic>
        <p:nvPicPr>
          <p:cNvPr id="5" name="Picture 4" descr="A black background with several brown squares&#10;&#10;Description automatically generated with medium confidence">
            <a:extLst>
              <a:ext uri="{FF2B5EF4-FFF2-40B4-BE49-F238E27FC236}">
                <a16:creationId xmlns:a16="http://schemas.microsoft.com/office/drawing/2014/main" id="{4DF8CAAF-483D-C788-3E27-A0A9BE49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62" y="670232"/>
            <a:ext cx="11720475" cy="4775434"/>
          </a:xfrm>
          <a:prstGeom prst="rect">
            <a:avLst/>
          </a:prstGeom>
          <a:solidFill>
            <a:schemeClr val="bg1"/>
          </a:solidFill>
        </p:spPr>
      </p:pic>
      <p:sp>
        <p:nvSpPr>
          <p:cNvPr id="7" name="TextBox 6">
            <a:extLst>
              <a:ext uri="{FF2B5EF4-FFF2-40B4-BE49-F238E27FC236}">
                <a16:creationId xmlns:a16="http://schemas.microsoft.com/office/drawing/2014/main" id="{399D2012-B90D-F8B9-2042-1CC97D187230}"/>
              </a:ext>
            </a:extLst>
          </p:cNvPr>
          <p:cNvSpPr txBox="1"/>
          <p:nvPr/>
        </p:nvSpPr>
        <p:spPr>
          <a:xfrm>
            <a:off x="5860237" y="5530587"/>
            <a:ext cx="6096000" cy="369332"/>
          </a:xfrm>
          <a:prstGeom prst="rect">
            <a:avLst/>
          </a:prstGeom>
          <a:noFill/>
        </p:spPr>
        <p:txBody>
          <a:bodyPr wrap="square">
            <a:spAutoFit/>
          </a:bodyPr>
          <a:lstStyle/>
          <a:p>
            <a:pPr algn="r"/>
            <a:r>
              <a:rPr lang="en-GB" dirty="0" err="1">
                <a:solidFill>
                  <a:schemeClr val="bg1"/>
                </a:solidFill>
              </a:rPr>
              <a:t>doi</a:t>
            </a:r>
            <a:r>
              <a:rPr lang="en-GB" dirty="0">
                <a:solidFill>
                  <a:schemeClr val="bg1"/>
                </a:solidFill>
              </a:rPr>
              <a:t>: 10.3897/BDJ.8.e54222 </a:t>
            </a:r>
          </a:p>
        </p:txBody>
      </p:sp>
    </p:spTree>
    <p:extLst>
      <p:ext uri="{BB962C8B-B14F-4D97-AF65-F5344CB8AC3E}">
        <p14:creationId xmlns:p14="http://schemas.microsoft.com/office/powerpoint/2010/main" val="3411526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438925D-8172-8B48-A779-D3AA5D9885EE}"/>
              </a:ext>
            </a:extLst>
          </p:cNvPr>
          <p:cNvSpPr>
            <a:spLocks noGrp="1"/>
          </p:cNvSpPr>
          <p:nvPr>
            <p:ph type="ftr" sz="quarter" idx="3"/>
          </p:nvPr>
        </p:nvSpPr>
        <p:spPr/>
        <p:txBody>
          <a:bodyPr/>
          <a:lstStyle/>
          <a:p>
            <a:r>
              <a:rPr lang="en-GB"/>
              <a:t>NHM Update January 2024</a:t>
            </a:r>
          </a:p>
        </p:txBody>
      </p:sp>
      <p:pic>
        <p:nvPicPr>
          <p:cNvPr id="5" name="Picture 4" descr="A black background with several brown squares&#10;&#10;Description automatically generated with medium confidence">
            <a:extLst>
              <a:ext uri="{FF2B5EF4-FFF2-40B4-BE49-F238E27FC236}">
                <a16:creationId xmlns:a16="http://schemas.microsoft.com/office/drawing/2014/main" id="{4DF8CAAF-483D-C788-3E27-A0A9BE49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62" y="670232"/>
            <a:ext cx="11720475" cy="4775434"/>
          </a:xfrm>
          <a:prstGeom prst="rect">
            <a:avLst/>
          </a:prstGeom>
          <a:solidFill>
            <a:schemeClr val="bg1"/>
          </a:solidFill>
        </p:spPr>
      </p:pic>
      <p:sp>
        <p:nvSpPr>
          <p:cNvPr id="7" name="TextBox 6">
            <a:extLst>
              <a:ext uri="{FF2B5EF4-FFF2-40B4-BE49-F238E27FC236}">
                <a16:creationId xmlns:a16="http://schemas.microsoft.com/office/drawing/2014/main" id="{399D2012-B90D-F8B9-2042-1CC97D187230}"/>
              </a:ext>
            </a:extLst>
          </p:cNvPr>
          <p:cNvSpPr txBox="1"/>
          <p:nvPr/>
        </p:nvSpPr>
        <p:spPr>
          <a:xfrm>
            <a:off x="5860237" y="5530587"/>
            <a:ext cx="6096000" cy="369332"/>
          </a:xfrm>
          <a:prstGeom prst="rect">
            <a:avLst/>
          </a:prstGeom>
          <a:noFill/>
        </p:spPr>
        <p:txBody>
          <a:bodyPr wrap="square">
            <a:spAutoFit/>
          </a:bodyPr>
          <a:lstStyle/>
          <a:p>
            <a:pPr algn="r"/>
            <a:r>
              <a:rPr lang="en-GB" dirty="0" err="1">
                <a:solidFill>
                  <a:schemeClr val="bg1"/>
                </a:solidFill>
              </a:rPr>
              <a:t>doi</a:t>
            </a:r>
            <a:r>
              <a:rPr lang="en-GB" dirty="0">
                <a:solidFill>
                  <a:schemeClr val="bg1"/>
                </a:solidFill>
              </a:rPr>
              <a:t>: 10.3897/BDJ.8.e54222 </a:t>
            </a:r>
          </a:p>
        </p:txBody>
      </p:sp>
      <p:sp>
        <p:nvSpPr>
          <p:cNvPr id="2" name="Rectangle 1">
            <a:extLst>
              <a:ext uri="{FF2B5EF4-FFF2-40B4-BE49-F238E27FC236}">
                <a16:creationId xmlns:a16="http://schemas.microsoft.com/office/drawing/2014/main" id="{DCCD692F-4DE6-B48C-9C4D-C03C85719345}"/>
              </a:ext>
            </a:extLst>
          </p:cNvPr>
          <p:cNvSpPr/>
          <p:nvPr/>
        </p:nvSpPr>
        <p:spPr>
          <a:xfrm>
            <a:off x="435429" y="1763486"/>
            <a:ext cx="6335485"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845314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NHM Wh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900" dirty="0"/>
        </a:defPPr>
      </a:lstStyle>
    </a:tx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Theme">
  <a:themeElements>
    <a:clrScheme name="NHM Urban Nature Project">
      <a:dk1>
        <a:srgbClr val="000000"/>
      </a:dk1>
      <a:lt1>
        <a:srgbClr val="FFFFFF"/>
      </a:lt1>
      <a:dk2>
        <a:srgbClr val="000000"/>
      </a:dk2>
      <a:lt2>
        <a:srgbClr val="FFFFFF"/>
      </a:lt2>
      <a:accent1>
        <a:srgbClr val="F8DC00"/>
      </a:accent1>
      <a:accent2>
        <a:srgbClr val="000000"/>
      </a:accent2>
      <a:accent3>
        <a:srgbClr val="F2F2F2"/>
      </a:accent3>
      <a:accent4>
        <a:srgbClr val="FFED62"/>
      </a:accent4>
      <a:accent5>
        <a:srgbClr val="404040"/>
      </a:accent5>
      <a:accent6>
        <a:srgbClr val="D9D9D9"/>
      </a:accent6>
      <a:hlink>
        <a:srgbClr val="229BF9"/>
      </a:hlink>
      <a:folHlink>
        <a:srgbClr val="642B7D"/>
      </a:folHlink>
    </a:clrScheme>
    <a:fontScheme name="Elysio">
      <a:majorFont>
        <a:latin typeface="Elysio-Bold"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Elysio-Regular"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highlight>
              <a:srgbClr val="000000"/>
            </a:highlight>
            <a:latin typeface="+mj-l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HM_UrbanNature_1.pptx" id="{E156A5DB-676E-734E-9994-3B81AC7AD6BE}" vid="{ECFA7BF3-9F7B-3D4F-9781-7F4FEC98E127}"/>
    </a:ext>
  </a:extLst>
</a:theme>
</file>

<file path=ppt/theme/theme6.xml><?xml version="1.0" encoding="utf-8"?>
<a:theme xmlns:a="http://schemas.openxmlformats.org/drawingml/2006/main" name="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ppt/theme/theme9.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0882fb6-7b37-4016-bc4e-645c0637b088" xsi:nil="true"/>
    <lcf76f155ced4ddcb4097134ff3c332f xmlns="735c31a0-1538-4a48-8785-011b11873efd">
      <Terms xmlns="http://schemas.microsoft.com/office/infopath/2007/PartnerControls"/>
    </lcf76f155ced4ddcb4097134ff3c332f>
    <Thumbnail xmlns="735c31a0-1538-4a48-8785-011b11873efd" xsi:nil="true"/>
    <Image xmlns="735c31a0-1538-4a48-8785-011b11873ef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CF4F62D25BC04C8095C5A9CA162114" ma:contentTypeVersion="20" ma:contentTypeDescription="Create a new document." ma:contentTypeScope="" ma:versionID="a1e07cd81ff18b69fb87a368027c9f00">
  <xsd:schema xmlns:xsd="http://www.w3.org/2001/XMLSchema" xmlns:xs="http://www.w3.org/2001/XMLSchema" xmlns:p="http://schemas.microsoft.com/office/2006/metadata/properties" xmlns:ns2="735c31a0-1538-4a48-8785-011b11873efd" xmlns:ns3="e866d0ec-5ae1-4a16-a3a9-a6554ade984b" xmlns:ns4="50882fb6-7b37-4016-bc4e-645c0637b088" targetNamespace="http://schemas.microsoft.com/office/2006/metadata/properties" ma:root="true" ma:fieldsID="ea9fac8599cee0bf1fc546bd132f3d64" ns2:_="" ns3:_="" ns4:_="">
    <xsd:import namespace="735c31a0-1538-4a48-8785-011b11873efd"/>
    <xsd:import namespace="e866d0ec-5ae1-4a16-a3a9-a6554ade984b"/>
    <xsd:import namespace="50882fb6-7b37-4016-bc4e-645c0637b08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Thumbnail" minOccurs="0"/>
                <xsd:element ref="ns2:lcf76f155ced4ddcb4097134ff3c332f" minOccurs="0"/>
                <xsd:element ref="ns4:TaxCatchAll" minOccurs="0"/>
                <xsd:element ref="ns2:MediaServiceObjectDetectorVersions" minOccurs="0"/>
                <xsd:element ref="ns2:Imag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5c31a0-1538-4a48-8785-011b11873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Thumbnail" ma:index="21" nillable="true" ma:displayName="Thumbnail" ma:internalName="Thumbnail">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c631306-648b-4820-82d0-96e9415871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Image" ma:index="26" nillable="true" ma:displayName="Image" ma:format="Thumbnail" ma:internalName="Image">
      <xsd:simpleType>
        <xsd:restriction base="dms:Unknown"/>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66d0ec-5ae1-4a16-a3a9-a6554ade98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882fb6-7b37-4016-bc4e-645c0637b088"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ed512e7c-745d-4485-9417-80d73020dc78}" ma:internalName="TaxCatchAll" ma:showField="CatchAllData" ma:web="e866d0ec-5ae1-4a16-a3a9-a6554ade98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5F840-0D75-414F-B5AC-ACC7974ED808}">
  <ds:schemaRefs>
    <ds:schemaRef ds:uri="http://www.w3.org/XML/1998/namespace"/>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e866d0ec-5ae1-4a16-a3a9-a6554ade984b"/>
    <ds:schemaRef ds:uri="735c31a0-1538-4a48-8785-011b11873efd"/>
    <ds:schemaRef ds:uri="http://purl.org/dc/dcmitype/"/>
    <ds:schemaRef ds:uri="http://schemas.microsoft.com/office/2006/metadata/properties"/>
    <ds:schemaRef ds:uri="50882fb6-7b37-4016-bc4e-645c0637b088"/>
    <ds:schemaRef ds:uri="http://purl.org/dc/terms/"/>
  </ds:schemaRefs>
</ds:datastoreItem>
</file>

<file path=customXml/itemProps2.xml><?xml version="1.0" encoding="utf-8"?>
<ds:datastoreItem xmlns:ds="http://schemas.openxmlformats.org/officeDocument/2006/customXml" ds:itemID="{0EB1E295-98ED-4E99-8628-2F901F90F0AB}">
  <ds:schemaRefs>
    <ds:schemaRef ds:uri="http://schemas.microsoft.com/sharepoint/v3/contenttype/forms"/>
  </ds:schemaRefs>
</ds:datastoreItem>
</file>

<file path=customXml/itemProps3.xml><?xml version="1.0" encoding="utf-8"?>
<ds:datastoreItem xmlns:ds="http://schemas.openxmlformats.org/officeDocument/2006/customXml" ds:itemID="{3D307A0C-41AB-413B-971F-CA91A4C574F6}">
  <ds:schemaRefs>
    <ds:schemaRef ds:uri="50882fb6-7b37-4016-bc4e-645c0637b088"/>
    <ds:schemaRef ds:uri="735c31a0-1538-4a48-8785-011b11873efd"/>
    <ds:schemaRef ds:uri="e866d0ec-5ae1-4a16-a3a9-a6554ade98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2206</TotalTime>
  <Words>493</Words>
  <Application>Microsoft Office PowerPoint</Application>
  <PresentationFormat>Widescreen</PresentationFormat>
  <Paragraphs>95</Paragraphs>
  <Slides>30</Slides>
  <Notes>4</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30</vt:i4>
      </vt:variant>
    </vt:vector>
  </HeadingPairs>
  <TitlesOfParts>
    <vt:vector size="50" baseType="lpstr">
      <vt:lpstr>Amazon Ember</vt:lpstr>
      <vt:lpstr>Amazon Ember Display</vt:lpstr>
      <vt:lpstr>Arial</vt:lpstr>
      <vt:lpstr>Calibri</vt:lpstr>
      <vt:lpstr>Calibri Light</vt:lpstr>
      <vt:lpstr>Elysio-Bold</vt:lpstr>
      <vt:lpstr>Elysio-Regular</vt:lpstr>
      <vt:lpstr>Lucida Console</vt:lpstr>
      <vt:lpstr>System Font Regular</vt:lpstr>
      <vt:lpstr>Wingdings</vt:lpstr>
      <vt:lpstr>1_Office Theme</vt:lpstr>
      <vt:lpstr>3_NHM Anthracite</vt:lpstr>
      <vt:lpstr>4_office theme</vt:lpstr>
      <vt:lpstr>NHM White</vt:lpstr>
      <vt:lpstr>Default Theme</vt:lpstr>
      <vt:lpstr>NHM Anthracite</vt:lpstr>
      <vt:lpstr>1_NHM Anthracite</vt:lpstr>
      <vt:lpstr>1_AWS Confidential Dark</vt:lpstr>
      <vt:lpstr>AWS Confidential Dark</vt:lpstr>
      <vt:lpstr>2_NHM Anthracite</vt:lpstr>
      <vt:lpstr>Bioacoustic and ecoacoustic data in AudiovisualCore</vt:lpstr>
      <vt:lpstr>Bioacoustics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https://🦗.fm </vt:lpstr>
      <vt:lpstr>Ecoacoustics</vt:lpstr>
      <vt:lpstr>Ecoacoustics</vt:lpstr>
      <vt:lpstr>Ecoacoustics</vt:lpstr>
      <vt:lpstr>PowerPoint Presentation</vt:lpstr>
      <vt:lpstr>PowerPoint Presentation</vt:lpstr>
      <vt:lpstr>Urban Nature Project</vt:lpstr>
      <vt:lpstr>PowerPoint Presentation</vt:lpstr>
      <vt:lpstr>Both</vt:lpstr>
      <vt:lpstr>Both</vt:lpstr>
      <vt:lpstr>Both</vt:lpstr>
      <vt:lpstr>Both</vt:lpstr>
      <vt:lpstr>Both</vt:lpstr>
      <vt:lpstr>Audio files…</vt:lpstr>
      <vt:lpstr>Other uses cases</vt:lpstr>
      <vt:lpstr>RegionOfInterest</vt:lpstr>
      <vt:lpstr>Prototype aggregator</vt:lpstr>
      <vt:lpstr>ac: coming soon (and 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Biodiversity   AWS &amp; Natural History Museum  Rachel Lockwood EMEA Marketing Director</dc:title>
  <dc:creator>Smith, Sam</dc:creator>
  <cp:lastModifiedBy>Ed Baker</cp:lastModifiedBy>
  <cp:revision>4</cp:revision>
  <dcterms:created xsi:type="dcterms:W3CDTF">2023-07-12T07:01:24Z</dcterms:created>
  <dcterms:modified xsi:type="dcterms:W3CDTF">2024-09-04T01:11:06Z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0x010100C4D44D8B7E5B864DAFA4BE0AE13DE2F0</vt:lpwstr>
  </property>
  <property fmtid="{D5CDD505-2E9C-101B-9397-08002B2CF9AE}" pid="3" name="MediaServiceImageTags">
    <vt:lpwstr/>
  </property>
</Properties>
</file>